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4" r:id="rId2"/>
    <p:sldId id="317" r:id="rId3"/>
    <p:sldId id="316" r:id="rId4"/>
    <p:sldId id="318" r:id="rId5"/>
    <p:sldId id="319" r:id="rId6"/>
    <p:sldId id="305" r:id="rId7"/>
    <p:sldId id="293" r:id="rId8"/>
    <p:sldId id="263" r:id="rId9"/>
    <p:sldId id="294" r:id="rId10"/>
    <p:sldId id="259" r:id="rId11"/>
    <p:sldId id="260" r:id="rId12"/>
    <p:sldId id="261" r:id="rId13"/>
    <p:sldId id="295" r:id="rId14"/>
    <p:sldId id="265" r:id="rId15"/>
    <p:sldId id="296" r:id="rId16"/>
    <p:sldId id="270" r:id="rId17"/>
    <p:sldId id="297" r:id="rId18"/>
    <p:sldId id="266" r:id="rId19"/>
    <p:sldId id="267" r:id="rId20"/>
    <p:sldId id="307" r:id="rId21"/>
    <p:sldId id="271" r:id="rId22"/>
    <p:sldId id="272" r:id="rId23"/>
    <p:sldId id="273" r:id="rId24"/>
    <p:sldId id="274" r:id="rId25"/>
    <p:sldId id="275" r:id="rId26"/>
    <p:sldId id="276" r:id="rId27"/>
    <p:sldId id="288" r:id="rId28"/>
    <p:sldId id="277" r:id="rId29"/>
    <p:sldId id="278" r:id="rId30"/>
    <p:sldId id="279" r:id="rId31"/>
    <p:sldId id="280" r:id="rId32"/>
    <p:sldId id="281" r:id="rId33"/>
    <p:sldId id="282" r:id="rId34"/>
    <p:sldId id="310" r:id="rId35"/>
    <p:sldId id="283" r:id="rId36"/>
    <p:sldId id="320" r:id="rId37"/>
    <p:sldId id="298" r:id="rId38"/>
    <p:sldId id="321" r:id="rId39"/>
    <p:sldId id="323" r:id="rId40"/>
    <p:sldId id="324" r:id="rId41"/>
    <p:sldId id="325" r:id="rId42"/>
    <p:sldId id="284" r:id="rId43"/>
    <p:sldId id="287" r:id="rId44"/>
    <p:sldId id="285" r:id="rId45"/>
    <p:sldId id="286" r:id="rId46"/>
    <p:sldId id="322" r:id="rId47"/>
    <p:sldId id="306" r:id="rId48"/>
    <p:sldId id="315" r:id="rId49"/>
    <p:sldId id="304" r:id="rId50"/>
    <p:sldId id="311" r:id="rId51"/>
    <p:sldId id="312" r:id="rId52"/>
    <p:sldId id="303" r:id="rId53"/>
    <p:sldId id="299" r:id="rId54"/>
    <p:sldId id="300" r:id="rId55"/>
    <p:sldId id="302" r:id="rId56"/>
    <p:sldId id="301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FEF51D-16A2-4E4F-A76C-CE6B1CBC12A4}"/>
              </a:ext>
            </a:extLst>
          </p:cNvPr>
          <p:cNvSpPr txBox="1"/>
          <p:nvPr userDrawn="1"/>
        </p:nvSpPr>
        <p:spPr>
          <a:xfrm>
            <a:off x="5438610" y="62789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3200" spc="-15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7E5820B-FCD2-48F7-A047-E87C89BC9B0D}"/>
              </a:ext>
            </a:extLst>
          </p:cNvPr>
          <p:cNvCxnSpPr/>
          <p:nvPr userDrawn="1"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D027F387-9300-4BB1-983F-741BA171ECC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9759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20" name="내용 개체 틀 16">
            <a:extLst>
              <a:ext uri="{FF2B5EF4-FFF2-40B4-BE49-F238E27FC236}">
                <a16:creationId xmlns:a16="http://schemas.microsoft.com/office/drawing/2014/main" id="{A796BE2E-B18D-4D32-9BE0-AB944F26F8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776241" y="2502134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05</a:t>
            </a:r>
            <a:endParaRPr lang="ko-KR" altLang="en-US"/>
          </a:p>
        </p:txBody>
      </p:sp>
      <p:sp>
        <p:nvSpPr>
          <p:cNvPr id="21" name="내용 개체 틀 16">
            <a:extLst>
              <a:ext uri="{FF2B5EF4-FFF2-40B4-BE49-F238E27FC236}">
                <a16:creationId xmlns:a16="http://schemas.microsoft.com/office/drawing/2014/main" id="{1A788348-FC8F-4FC3-B2B4-3CA6F875382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436749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04</a:t>
            </a:r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81CAF548-33EC-4921-BD5A-4FF9555C95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9759" y="3981328"/>
            <a:ext cx="2016000" cy="38864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27" name="텍스트 개체 틀 24">
            <a:extLst>
              <a:ext uri="{FF2B5EF4-FFF2-40B4-BE49-F238E27FC236}">
                <a16:creationId xmlns:a16="http://schemas.microsoft.com/office/drawing/2014/main" id="{CAD28985-7F4D-4E1D-A8E3-41C7E4A95E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76241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28" name="텍스트 개체 틀 24">
            <a:extLst>
              <a:ext uri="{FF2B5EF4-FFF2-40B4-BE49-F238E27FC236}">
                <a16:creationId xmlns:a16="http://schemas.microsoft.com/office/drawing/2014/main" id="{0FB7A0AE-5F55-48BE-BEEB-8F10D6A4D3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36749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0" name="내용 개체 틀 16">
            <a:extLst>
              <a:ext uri="{FF2B5EF4-FFF2-40B4-BE49-F238E27FC236}">
                <a16:creationId xmlns:a16="http://schemas.microsoft.com/office/drawing/2014/main" id="{099FE620-C9D4-4B46-A7EA-D16238F0C70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097257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03</a:t>
            </a:r>
            <a:endParaRPr lang="ko-KR" altLang="en-US"/>
          </a:p>
        </p:txBody>
      </p:sp>
      <p:sp>
        <p:nvSpPr>
          <p:cNvPr id="31" name="텍스트 개체 틀 24">
            <a:extLst>
              <a:ext uri="{FF2B5EF4-FFF2-40B4-BE49-F238E27FC236}">
                <a16:creationId xmlns:a16="http://schemas.microsoft.com/office/drawing/2014/main" id="{2D528835-E25D-4A80-A92D-84FE1572D3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97257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2" name="내용 개체 틀 16">
            <a:extLst>
              <a:ext uri="{FF2B5EF4-FFF2-40B4-BE49-F238E27FC236}">
                <a16:creationId xmlns:a16="http://schemas.microsoft.com/office/drawing/2014/main" id="{3B3B1114-81EB-474D-A512-CE5E5FD7D08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748508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02</a:t>
            </a:r>
            <a:endParaRPr lang="ko-KR" altLang="en-US"/>
          </a:p>
        </p:txBody>
      </p:sp>
      <p:sp>
        <p:nvSpPr>
          <p:cNvPr id="33" name="텍스트 개체 틀 24">
            <a:extLst>
              <a:ext uri="{FF2B5EF4-FFF2-40B4-BE49-F238E27FC236}">
                <a16:creationId xmlns:a16="http://schemas.microsoft.com/office/drawing/2014/main" id="{1D2BEF16-9E24-4723-B2D6-9E1452FAC2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48508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4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A8567-7AC7-45A5-AAD2-3793A53E9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7822C8-A9C8-4DF6-B1CB-55F3FD560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8E3C8-73AF-42B2-BA70-C4430BD6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A897D-FE0C-4748-97F2-9B269FD3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70FE2-E282-446B-8EBF-9E2B6FD6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52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3BBE1-2056-49AB-A51B-707070C88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362"/>
            <a:ext cx="11353800" cy="761712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4B0AB0-CAA5-4E5E-A11A-87EB2D7AF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86A87-D85F-4000-A670-6B540FAC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9CFA6-3662-47C5-A421-F22744B6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69B365-5CB7-465D-932F-99897456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602C4B-0694-4942-A8DB-A33A6D01B13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25823"/>
            <a:ext cx="11353800" cy="0"/>
          </a:xfrm>
          <a:prstGeom prst="line">
            <a:avLst/>
          </a:prstGeom>
          <a:ln w="28575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1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8905C-A647-4C5A-8347-9BFF6C88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096" y="2981051"/>
            <a:ext cx="8037808" cy="895897"/>
          </a:xfr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E877B-DD0B-4A55-81EB-F069C5E1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59FEA-70AE-4229-AE13-1F3C8527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FB4AA-2FE0-4BCF-B11C-0BF658E3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73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지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25D7AD-E006-4060-8717-6D465C30EADC}"/>
              </a:ext>
            </a:extLst>
          </p:cNvPr>
          <p:cNvSpPr txBox="1"/>
          <p:nvPr userDrawn="1"/>
        </p:nvSpPr>
        <p:spPr>
          <a:xfrm>
            <a:off x="2957064" y="2767280"/>
            <a:ext cx="6277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</a:t>
            </a:r>
            <a:endParaRPr lang="ko-KR" altLang="en-US" sz="8000" b="1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761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87F02-14E5-4CD8-ABDC-5EE265AEA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82636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B59D00-A2AC-43A9-85A7-AD7E985F8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8B0EDC-45D0-4118-99D6-0D7A4EE8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BC1A18-886C-4360-BA77-CF333E74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F0805FC-D708-4363-B02A-CAF7316E947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91491"/>
            <a:ext cx="11353800" cy="0"/>
          </a:xfrm>
          <a:prstGeom prst="line">
            <a:avLst/>
          </a:prstGeom>
          <a:ln w="28575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94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0D8DE2-B866-476C-9183-D02DFBA4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72A941-064B-42CB-99C5-25868773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215E25-648F-47D2-8FE7-041AE252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99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8C4306-F793-44DE-9A4B-678D01852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4C6D31-9124-4428-9B97-7E507007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57D39-55E4-4A5D-8E44-57D6B0173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A4F8F-5CEE-4409-AF8B-D5E9D0539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90E3D-EF89-42EF-A26D-124FEA5F3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5692B63-A9B8-4A73-89DE-9B02AAB65491}"/>
              </a:ext>
            </a:extLst>
          </p:cNvPr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5F4646EF-92DB-4EC8-A1E3-9EDEEE202055}"/>
              </a:ext>
            </a:extLst>
          </p:cNvPr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99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61" r:id="rId5"/>
    <p:sldLayoutId id="2147483654" r:id="rId6"/>
    <p:sldLayoutId id="2147483655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9037-1CB4-4570-BD47-0E9C6A0D0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9509"/>
            <a:ext cx="9144000" cy="1830453"/>
          </a:xfrm>
        </p:spPr>
        <p:txBody>
          <a:bodyPr/>
          <a:lstStyle/>
          <a:p>
            <a:r>
              <a:rPr lang="en-US" altLang="ko-KR" dirty="0"/>
              <a:t>Predictive</a:t>
            </a:r>
            <a:r>
              <a:rPr lang="ko-KR" altLang="en-US" dirty="0"/>
              <a:t> </a:t>
            </a:r>
            <a:r>
              <a:rPr lang="en-US" altLang="ko-KR" dirty="0"/>
              <a:t>Maintenance</a:t>
            </a:r>
            <a:br>
              <a:rPr lang="en-US" altLang="ko-KR" dirty="0"/>
            </a:br>
            <a:r>
              <a:rPr lang="en-US" altLang="ko-KR" dirty="0"/>
              <a:t>with ML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1300DB-AD34-4477-98BB-1F0B59E36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3688" y="3702858"/>
            <a:ext cx="5564623" cy="885987"/>
          </a:xfrm>
        </p:spPr>
        <p:txBody>
          <a:bodyPr>
            <a:normAutofit fontScale="92500"/>
          </a:bodyPr>
          <a:lstStyle/>
          <a:p>
            <a:pPr algn="r"/>
            <a:r>
              <a:rPr lang="ko-KR" altLang="en-US" dirty="0"/>
              <a:t>정보통신공학과 </a:t>
            </a:r>
            <a:r>
              <a:rPr lang="en-US" altLang="ko-KR" dirty="0"/>
              <a:t>3</a:t>
            </a:r>
            <a:r>
              <a:rPr lang="ko-KR" altLang="en-US" dirty="0"/>
              <a:t>학년 </a:t>
            </a:r>
            <a:r>
              <a:rPr lang="en-US" altLang="ko-KR" dirty="0"/>
              <a:t>20153012 </a:t>
            </a:r>
            <a:r>
              <a:rPr lang="ko-KR" altLang="en-US" dirty="0"/>
              <a:t>남원우</a:t>
            </a:r>
          </a:p>
          <a:p>
            <a:pPr algn="r"/>
            <a:r>
              <a:rPr lang="ko-KR" altLang="en-US" dirty="0"/>
              <a:t>정보통신공학과 </a:t>
            </a:r>
            <a:r>
              <a:rPr lang="en-US" altLang="ko-KR" dirty="0"/>
              <a:t>3</a:t>
            </a:r>
            <a:r>
              <a:rPr lang="ko-KR" altLang="en-US" dirty="0"/>
              <a:t>학년 </a:t>
            </a:r>
            <a:r>
              <a:rPr lang="en-US" altLang="ko-KR" dirty="0"/>
              <a:t>20153004 </a:t>
            </a:r>
            <a:r>
              <a:rPr lang="ko-KR" altLang="en-US" dirty="0" err="1"/>
              <a:t>김민태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714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6B931-5BCE-4BCE-B9EB-A1838ED9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Telemety</a:t>
            </a:r>
            <a:r>
              <a:rPr lang="en-US" altLang="ko-KR" dirty="0"/>
              <a:t> </a:t>
            </a:r>
            <a:r>
              <a:rPr lang="ko-KR" altLang="en-US" dirty="0"/>
              <a:t>이상치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0E943F-A06D-4260-8479-17688FFA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9" y="2317331"/>
            <a:ext cx="4753605" cy="31690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D02C53-1348-4338-808E-CD304BA34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97" y="2317331"/>
            <a:ext cx="4753605" cy="31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0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0450F-0FB9-4988-919D-C520F326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Telemety</a:t>
            </a:r>
            <a:r>
              <a:rPr lang="en-US" altLang="ko-KR" dirty="0"/>
              <a:t> : machine1 </a:t>
            </a:r>
            <a:r>
              <a:rPr lang="ko-KR" altLang="en-US" dirty="0"/>
              <a:t>센서 데이터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8C8C424-8335-4B63-A544-57E0FEF06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0" y="1986735"/>
            <a:ext cx="5486411" cy="36576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A9F44A1-E315-4BB6-866B-02BC15A47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401" y="1986735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0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DA13A-E652-4599-977F-54F77FA8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Telemety</a:t>
            </a:r>
            <a:r>
              <a:rPr lang="en-US" altLang="ko-KR" dirty="0"/>
              <a:t> : machine2 </a:t>
            </a:r>
            <a:r>
              <a:rPr lang="ko-KR" altLang="en-US" dirty="0"/>
              <a:t>센서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5D9E90-559E-4FDE-8B7E-5DD9D7880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" y="2053237"/>
            <a:ext cx="5486411" cy="3657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3BBDE2-A5DF-43A8-A029-356417A9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3238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30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Errors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4984A-6E36-4C42-ACF1-2AD9A7F80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5830"/>
            <a:ext cx="6945329" cy="45225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CBE92D2-32E6-461A-876D-0766EE587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08" y="1755830"/>
            <a:ext cx="6385536" cy="425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7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572B5-4576-4C67-8442-444C8D6A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Error </a:t>
            </a:r>
            <a:r>
              <a:rPr lang="ko-KR" altLang="en-US" dirty="0"/>
              <a:t>타입 별 발생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73BFDB-5CC3-4F21-A2ED-78DD48849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58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Failures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39056F-DF47-4183-A8F4-6BD066637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7269"/>
            <a:ext cx="5451578" cy="43696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29A407-5102-4585-A49B-E8416CE69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659" y="1957269"/>
            <a:ext cx="6353175" cy="42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60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3D1E7-EEA6-4D1E-BDC2-C091C2DC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</a:t>
            </a:r>
            <a:r>
              <a:rPr lang="ko-KR" altLang="en-US" dirty="0"/>
              <a:t>별 고장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675F1A-9A9C-46CA-A565-0410A789E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09" y="1423955"/>
            <a:ext cx="7603381" cy="50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00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7B84-018F-4213-9FA2-2E34588D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7210"/>
            <a:ext cx="5466084" cy="43313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3A96DB-385B-4961-90FF-E1B257D08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643" y="1697210"/>
            <a:ext cx="6497032" cy="43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8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3E5FF-EEFE-4CAB-AFE8-726455DF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Maint</a:t>
            </a:r>
            <a:r>
              <a:rPr lang="en-US" altLang="ko-KR" dirty="0"/>
              <a:t> : Comp </a:t>
            </a:r>
            <a:r>
              <a:rPr lang="ko-KR" altLang="en-US" dirty="0"/>
              <a:t>별 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F81EC-18D7-4887-9FC4-86237BB46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45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D7F32-92F6-45B7-814B-9889A332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Maint</a:t>
            </a:r>
            <a:r>
              <a:rPr lang="en-US" altLang="ko-KR" dirty="0"/>
              <a:t> : machine </a:t>
            </a:r>
            <a:r>
              <a:rPr lang="ko-KR" altLang="en-US" dirty="0"/>
              <a:t>별 </a:t>
            </a:r>
            <a:r>
              <a:rPr lang="en-US" altLang="ko-KR" dirty="0"/>
              <a:t>comp</a:t>
            </a:r>
            <a:r>
              <a:rPr lang="ko-KR" altLang="en-US" dirty="0"/>
              <a:t> 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FADB3C-8089-4546-AAF8-0DD9E5137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E7ABFEC-A058-4B3A-88F0-57C3767BD02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C2424-3CEF-4958-96A3-FAA717EAD7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7461A1-DD59-41A2-8AD9-CF4E9E85126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092BA3-CAA8-4EBC-9D43-6780156E10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10282-CC8A-469B-B942-405858DC62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DE5513-BB15-4424-A916-462C8D61FB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모델 학습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00EE460-3E80-4550-9896-A3DCF7120726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5D06FC4-F673-49D0-A0E5-26EAB5718A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2FC68F4-CC52-442B-B471-01CB94DD7446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E8E34E-ED4B-4A38-AE15-4042DCEF58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170486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112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A91BD-93AC-416B-B581-886E57B0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telemetry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4AD9B-A0F4-40A5-9975-D5D3A3FDEDE7}"/>
              </a:ext>
            </a:extLst>
          </p:cNvPr>
          <p:cNvSpPr txBox="1"/>
          <p:nvPr/>
        </p:nvSpPr>
        <p:spPr>
          <a:xfrm>
            <a:off x="1527385" y="626682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Telemetry </a:t>
            </a:r>
            <a:r>
              <a:rPr lang="ko-KR" altLang="en-US" dirty="0"/>
              <a:t>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09952F-84E3-429C-81A7-8000F40620A6}"/>
              </a:ext>
            </a:extLst>
          </p:cNvPr>
          <p:cNvGrpSpPr/>
          <p:nvPr/>
        </p:nvGrpSpPr>
        <p:grpSpPr>
          <a:xfrm>
            <a:off x="838200" y="1458568"/>
            <a:ext cx="10799872" cy="4692850"/>
            <a:chOff x="838200" y="1458568"/>
            <a:chExt cx="10799872" cy="46928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884327-45A6-49D1-BED4-EACA8F1DB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458568"/>
              <a:ext cx="3532753" cy="46928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AC53415-BF71-4BA3-84D6-80E5CD3EC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936" y="2696539"/>
              <a:ext cx="6208136" cy="146492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8A02B2-4A75-4B99-8005-DBE927E7FDDA}"/>
                </a:ext>
              </a:extLst>
            </p:cNvPr>
            <p:cNvSpPr/>
            <p:nvPr/>
          </p:nvSpPr>
          <p:spPr>
            <a:xfrm>
              <a:off x="2308194" y="1615736"/>
              <a:ext cx="514905" cy="407485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1F95F5-F57D-4ADB-8256-844A815E83A3}"/>
                </a:ext>
              </a:extLst>
            </p:cNvPr>
            <p:cNvSpPr/>
            <p:nvPr/>
          </p:nvSpPr>
          <p:spPr>
            <a:xfrm>
              <a:off x="7217547" y="2894121"/>
              <a:ext cx="665824" cy="23081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3F09B4A-A5DC-4FAB-BC95-C6B33F49D17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2823099" y="3009531"/>
              <a:ext cx="4394448" cy="6436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8C21AE-8B14-4BAF-A02D-9748CC4FC61B}"/>
                </a:ext>
              </a:extLst>
            </p:cNvPr>
            <p:cNvSpPr/>
            <p:nvPr/>
          </p:nvSpPr>
          <p:spPr>
            <a:xfrm>
              <a:off x="2308194" y="1804737"/>
              <a:ext cx="514905" cy="40748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B3E91C8-1842-4E6D-911B-6ED11A1C2160}"/>
                </a:ext>
              </a:extLst>
            </p:cNvPr>
            <p:cNvSpPr/>
            <p:nvPr/>
          </p:nvSpPr>
          <p:spPr>
            <a:xfrm>
              <a:off x="7217547" y="3124940"/>
              <a:ext cx="665824" cy="1975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9FCC72B-6CCE-4522-A307-467FB37EDF61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2823099" y="3240349"/>
              <a:ext cx="4394448" cy="6018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642804-B9D1-4345-A6D0-0F4C69E6EDC8}"/>
              </a:ext>
            </a:extLst>
          </p:cNvPr>
          <p:cNvSpPr txBox="1"/>
          <p:nvPr/>
        </p:nvSpPr>
        <p:spPr>
          <a:xfrm>
            <a:off x="5569199" y="4518735"/>
            <a:ext cx="592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센서 데이터별 최근 </a:t>
            </a:r>
            <a:r>
              <a:rPr lang="en-US" altLang="ko-KR" dirty="0"/>
              <a:t>24</a:t>
            </a:r>
            <a:r>
              <a:rPr lang="ko-KR" altLang="en-US" dirty="0"/>
              <a:t>시간 동안 평균 값과 표준편차</a:t>
            </a:r>
          </a:p>
        </p:txBody>
      </p:sp>
    </p:spTree>
    <p:extLst>
      <p:ext uri="{BB962C8B-B14F-4D97-AF65-F5344CB8AC3E}">
        <p14:creationId xmlns:p14="http://schemas.microsoft.com/office/powerpoint/2010/main" val="2560811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46AD0-0FD5-49AC-875A-2AF63A04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errors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1D8F2D-8ECF-4F49-BDF5-8CB849740312}"/>
              </a:ext>
            </a:extLst>
          </p:cNvPr>
          <p:cNvGrpSpPr/>
          <p:nvPr/>
        </p:nvGrpSpPr>
        <p:grpSpPr>
          <a:xfrm>
            <a:off x="1511609" y="1690688"/>
            <a:ext cx="8064924" cy="4620828"/>
            <a:chOff x="1511609" y="1690688"/>
            <a:chExt cx="8064924" cy="46208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ACC42F-7186-489D-9950-FC6E5ED1C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609" y="1690688"/>
              <a:ext cx="3238500" cy="41719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DCD1FE-2ABE-4FA3-81C1-80E169CF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7375" y="1690688"/>
              <a:ext cx="3049158" cy="462082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AFD547-ADB9-46D9-BA5E-EAC065E7FAC6}"/>
                </a:ext>
              </a:extLst>
            </p:cNvPr>
            <p:cNvSpPr/>
            <p:nvPr/>
          </p:nvSpPr>
          <p:spPr>
            <a:xfrm>
              <a:off x="1511609" y="2792534"/>
              <a:ext cx="3238500" cy="301841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7C44117-B370-4F28-BD7F-FE1A09E4AE44}"/>
                </a:ext>
              </a:extLst>
            </p:cNvPr>
            <p:cNvSpPr/>
            <p:nvPr/>
          </p:nvSpPr>
          <p:spPr>
            <a:xfrm>
              <a:off x="6527375" y="2015231"/>
              <a:ext cx="3049158" cy="4101484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BBF102-EF9B-4A0D-9B78-0B4947CEC359}"/>
                </a:ext>
              </a:extLst>
            </p:cNvPr>
            <p:cNvSpPr/>
            <p:nvPr/>
          </p:nvSpPr>
          <p:spPr>
            <a:xfrm>
              <a:off x="9055223" y="2015231"/>
              <a:ext cx="521310" cy="4101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BB8B4EE-E2EE-4555-879D-35F4AD738A3E}"/>
                </a:ext>
              </a:extLst>
            </p:cNvPr>
            <p:cNvSpPr/>
            <p:nvPr/>
          </p:nvSpPr>
          <p:spPr>
            <a:xfrm>
              <a:off x="3923930" y="2792534"/>
              <a:ext cx="826178" cy="30184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D418F7D-849A-4773-A4B0-07E7E37D12F7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4750109" y="2943455"/>
              <a:ext cx="4305114" cy="1122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081E93-96F8-466D-93B2-6C152B32BFCD}"/>
              </a:ext>
            </a:extLst>
          </p:cNvPr>
          <p:cNvSpPr txBox="1"/>
          <p:nvPr/>
        </p:nvSpPr>
        <p:spPr>
          <a:xfrm>
            <a:off x="5575192" y="6372702"/>
            <a:ext cx="470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</a:t>
            </a:r>
            <a:r>
              <a:rPr lang="ko-KR" altLang="en-US" dirty="0"/>
              <a:t>시간동안 </a:t>
            </a:r>
            <a:r>
              <a:rPr lang="en-US" altLang="ko-KR" dirty="0"/>
              <a:t>error</a:t>
            </a:r>
            <a:r>
              <a:rPr lang="ko-KR" altLang="en-US" dirty="0"/>
              <a:t>발생 횟수를 타입별로 누적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2A7B5-6B7E-4537-BF96-52B7E2E2AFDB}"/>
              </a:ext>
            </a:extLst>
          </p:cNvPr>
          <p:cNvSpPr txBox="1"/>
          <p:nvPr/>
        </p:nvSpPr>
        <p:spPr>
          <a:xfrm>
            <a:off x="2053668" y="615170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error </a:t>
            </a:r>
            <a:r>
              <a:rPr lang="ko-KR" altLang="en-US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713077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699FF-1595-46DB-840C-C118370D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maint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A8B712-582E-41D4-9215-F0737866FAB1}"/>
              </a:ext>
            </a:extLst>
          </p:cNvPr>
          <p:cNvGrpSpPr/>
          <p:nvPr/>
        </p:nvGrpSpPr>
        <p:grpSpPr>
          <a:xfrm>
            <a:off x="941661" y="1603404"/>
            <a:ext cx="9360019" cy="4715107"/>
            <a:chOff x="983606" y="1690688"/>
            <a:chExt cx="9360019" cy="4715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64239D8-4A00-4BB6-8DCF-E05CCCB51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5124" y="1690688"/>
              <a:ext cx="3938501" cy="471510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CB548DD-493B-4C50-87A3-D8813B49D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607" y="2154442"/>
              <a:ext cx="3261171" cy="344101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C51540-1DD0-46F5-BADF-CDFCF7197BB5}"/>
                </a:ext>
              </a:extLst>
            </p:cNvPr>
            <p:cNvSpPr/>
            <p:nvPr/>
          </p:nvSpPr>
          <p:spPr>
            <a:xfrm>
              <a:off x="983607" y="3429000"/>
              <a:ext cx="3261171" cy="30410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06C8F0-34D2-440C-A7E1-AC8B1375DA3B}"/>
                </a:ext>
              </a:extLst>
            </p:cNvPr>
            <p:cNvSpPr/>
            <p:nvPr/>
          </p:nvSpPr>
          <p:spPr>
            <a:xfrm>
              <a:off x="983606" y="3722898"/>
              <a:ext cx="3261171" cy="3041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C0A6F5-B6B1-46FA-A944-D82D6CE10D04}"/>
                </a:ext>
              </a:extLst>
            </p:cNvPr>
            <p:cNvSpPr/>
            <p:nvPr/>
          </p:nvSpPr>
          <p:spPr>
            <a:xfrm>
              <a:off x="8028265" y="2002391"/>
              <a:ext cx="604008" cy="21230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6346A33-ACCB-4890-833E-5D98B6013EA3}"/>
                </a:ext>
              </a:extLst>
            </p:cNvPr>
            <p:cNvSpPr/>
            <p:nvPr/>
          </p:nvSpPr>
          <p:spPr>
            <a:xfrm>
              <a:off x="9739616" y="2002391"/>
              <a:ext cx="604009" cy="2123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57677F12-CDEC-4D59-8A4D-987C079B21CD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4244778" y="2108543"/>
              <a:ext cx="3783487" cy="1472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D516491-AA6A-4C4E-8265-8FA29121FFCD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4244777" y="2108543"/>
              <a:ext cx="5494839" cy="17664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0B7B2C-BE65-4970-9253-4A5C0342A037}"/>
              </a:ext>
            </a:extLst>
          </p:cNvPr>
          <p:cNvSpPr txBox="1"/>
          <p:nvPr/>
        </p:nvSpPr>
        <p:spPr>
          <a:xfrm>
            <a:off x="1348993" y="588935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717E7D-D3EC-4F09-BD82-ADE1BEC251CE}"/>
              </a:ext>
            </a:extLst>
          </p:cNvPr>
          <p:cNvSpPr txBox="1"/>
          <p:nvPr/>
        </p:nvSpPr>
        <p:spPr>
          <a:xfrm>
            <a:off x="6665103" y="6424663"/>
            <a:ext cx="356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마지막 교체 날짜로부터 시간</a:t>
            </a:r>
            <a:r>
              <a:rPr lang="en-US" altLang="ko-KR" dirty="0"/>
              <a:t>(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130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machines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E9BADAE-EB69-4308-9C6F-F1EDD0EBD301}"/>
              </a:ext>
            </a:extLst>
          </p:cNvPr>
          <p:cNvGrpSpPr/>
          <p:nvPr/>
        </p:nvGrpSpPr>
        <p:grpSpPr>
          <a:xfrm>
            <a:off x="1638693" y="2350534"/>
            <a:ext cx="7838682" cy="2962275"/>
            <a:chOff x="1638693" y="2350534"/>
            <a:chExt cx="7838682" cy="29622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8B948D5-8A58-4E0E-8320-8E1160056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8693" y="2532469"/>
              <a:ext cx="2085975" cy="21621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DD1138-0234-4081-886D-F4CF1A5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350534"/>
              <a:ext cx="3381375" cy="296227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E957859-B9B8-4EB9-BD67-55E5EF2903A6}"/>
                </a:ext>
              </a:extLst>
            </p:cNvPr>
            <p:cNvSpPr/>
            <p:nvPr/>
          </p:nvSpPr>
          <p:spPr>
            <a:xfrm>
              <a:off x="1638693" y="2743200"/>
              <a:ext cx="701835" cy="2516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A16AED2-62AA-4211-BEF5-9CC5A79D7F3E}"/>
                </a:ext>
              </a:extLst>
            </p:cNvPr>
            <p:cNvSpPr/>
            <p:nvPr/>
          </p:nvSpPr>
          <p:spPr>
            <a:xfrm>
              <a:off x="6096000" y="2532469"/>
              <a:ext cx="715861" cy="27803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42E288-C213-4BA5-B94E-4600EEBA9ABB}"/>
                </a:ext>
              </a:extLst>
            </p:cNvPr>
            <p:cNvSpPr/>
            <p:nvPr/>
          </p:nvSpPr>
          <p:spPr>
            <a:xfrm>
              <a:off x="2330762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C750DE-4004-4FB3-A9AC-B349BA415A89}"/>
                </a:ext>
              </a:extLst>
            </p:cNvPr>
            <p:cNvSpPr/>
            <p:nvPr/>
          </p:nvSpPr>
          <p:spPr>
            <a:xfrm>
              <a:off x="8059023" y="2532469"/>
              <a:ext cx="715861" cy="278034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F98ED29-6C0A-4BEC-913D-6022A11F5F1A}"/>
                </a:ext>
              </a:extLst>
            </p:cNvPr>
            <p:cNvSpPr/>
            <p:nvPr/>
          </p:nvSpPr>
          <p:spPr>
            <a:xfrm>
              <a:off x="8754829" y="2532469"/>
              <a:ext cx="715861" cy="27803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7765A8-3CFF-408D-8E48-E91687E8D4E1}"/>
                </a:ext>
              </a:extLst>
            </p:cNvPr>
            <p:cNvSpPr/>
            <p:nvPr/>
          </p:nvSpPr>
          <p:spPr>
            <a:xfrm>
              <a:off x="3036334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1AF8861-A51B-4550-B2F4-F466AEF5A87F}"/>
                </a:ext>
              </a:extLst>
            </p:cNvPr>
            <p:cNvCxnSpPr>
              <a:stCxn id="8" idx="1"/>
              <a:endCxn id="5" idx="1"/>
            </p:cNvCxnSpPr>
            <p:nvPr/>
          </p:nvCxnSpPr>
          <p:spPr>
            <a:xfrm>
              <a:off x="2330762" y="2869035"/>
              <a:ext cx="3765238" cy="9626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4AF7559-E5B4-4B57-9767-9FFFFA64CBCE}"/>
                </a:ext>
              </a:extLst>
            </p:cNvPr>
            <p:cNvCxnSpPr>
              <a:stCxn id="8" idx="3"/>
              <a:endCxn id="11" idx="1"/>
            </p:cNvCxnSpPr>
            <p:nvPr/>
          </p:nvCxnSpPr>
          <p:spPr>
            <a:xfrm>
              <a:off x="3032597" y="2869035"/>
              <a:ext cx="5026426" cy="1053604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78DF9EC-1322-49B3-9AC8-475D5F645B7B}"/>
                </a:ext>
              </a:extLst>
            </p:cNvPr>
            <p:cNvCxnSpPr>
              <a:stCxn id="13" idx="3"/>
              <a:endCxn id="12" idx="1"/>
            </p:cNvCxnSpPr>
            <p:nvPr/>
          </p:nvCxnSpPr>
          <p:spPr>
            <a:xfrm>
              <a:off x="3738169" y="2869035"/>
              <a:ext cx="5016660" cy="10536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AC23B5-D376-4003-8250-84BACC805475}"/>
              </a:ext>
            </a:extLst>
          </p:cNvPr>
          <p:cNvSpPr txBox="1"/>
          <p:nvPr/>
        </p:nvSpPr>
        <p:spPr>
          <a:xfrm>
            <a:off x="1625829" y="4990533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E6C1C8-1AEA-4F63-AA15-623E6731C39D}"/>
              </a:ext>
            </a:extLst>
          </p:cNvPr>
          <p:cNvSpPr txBox="1"/>
          <p:nvPr/>
        </p:nvSpPr>
        <p:spPr>
          <a:xfrm>
            <a:off x="6266881" y="5529689"/>
            <a:ext cx="303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machineID</a:t>
            </a:r>
            <a:r>
              <a:rPr lang="ko-KR" altLang="en-US" dirty="0"/>
              <a:t>별 </a:t>
            </a:r>
            <a:r>
              <a:rPr lang="en-US" altLang="ko-KR" dirty="0"/>
              <a:t>model</a:t>
            </a:r>
            <a:r>
              <a:rPr lang="ko-KR" altLang="en-US" dirty="0"/>
              <a:t>과 연식 </a:t>
            </a:r>
          </a:p>
        </p:txBody>
      </p:sp>
    </p:spTree>
    <p:extLst>
      <p:ext uri="{BB962C8B-B14F-4D97-AF65-F5344CB8AC3E}">
        <p14:creationId xmlns:p14="http://schemas.microsoft.com/office/powerpoint/2010/main" val="1269768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failures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CDC395-2218-404A-8945-E2B1D62A2057}"/>
              </a:ext>
            </a:extLst>
          </p:cNvPr>
          <p:cNvGrpSpPr/>
          <p:nvPr/>
        </p:nvGrpSpPr>
        <p:grpSpPr>
          <a:xfrm>
            <a:off x="1887567" y="1880344"/>
            <a:ext cx="8003054" cy="4201411"/>
            <a:chOff x="1887567" y="1880344"/>
            <a:chExt cx="8003054" cy="42014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84CA390-0EC3-4C73-8E50-22E4B7B7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7567" y="2797292"/>
              <a:ext cx="2695575" cy="21526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302AEC-8513-4CE8-BC0C-261D70468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7487" y="1880344"/>
              <a:ext cx="3013133" cy="420141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F39485-712E-4B1D-8BC8-718B94597816}"/>
                </a:ext>
              </a:extLst>
            </p:cNvPr>
            <p:cNvSpPr/>
            <p:nvPr/>
          </p:nvSpPr>
          <p:spPr>
            <a:xfrm>
              <a:off x="1887567" y="3011648"/>
              <a:ext cx="1174416" cy="2516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2F5663-7A45-4C59-926D-02FC84D84F5E}"/>
                </a:ext>
              </a:extLst>
            </p:cNvPr>
            <p:cNvSpPr/>
            <p:nvPr/>
          </p:nvSpPr>
          <p:spPr>
            <a:xfrm>
              <a:off x="3858979" y="3020037"/>
              <a:ext cx="724163" cy="25166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A9850A-26CA-4D50-A9E2-09922A776F6E}"/>
                </a:ext>
              </a:extLst>
            </p:cNvPr>
            <p:cNvSpPr/>
            <p:nvPr/>
          </p:nvSpPr>
          <p:spPr>
            <a:xfrm>
              <a:off x="7390701" y="2218668"/>
              <a:ext cx="939568" cy="37207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33FAB17-A721-4474-BB22-42FA99063221}"/>
                </a:ext>
              </a:extLst>
            </p:cNvPr>
            <p:cNvSpPr/>
            <p:nvPr/>
          </p:nvSpPr>
          <p:spPr>
            <a:xfrm>
              <a:off x="9371771" y="2218668"/>
              <a:ext cx="518850" cy="37207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297F52-26BE-49A6-A1CB-FF281E0D8A65}"/>
                </a:ext>
              </a:extLst>
            </p:cNvPr>
            <p:cNvSpPr/>
            <p:nvPr/>
          </p:nvSpPr>
          <p:spPr>
            <a:xfrm>
              <a:off x="3061982" y="3011647"/>
              <a:ext cx="796995" cy="251669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B50A25-1832-478D-86E2-B2406C1398E6}"/>
                </a:ext>
              </a:extLst>
            </p:cNvPr>
            <p:cNvSpPr/>
            <p:nvPr/>
          </p:nvSpPr>
          <p:spPr>
            <a:xfrm>
              <a:off x="6874669" y="2218668"/>
              <a:ext cx="518850" cy="372073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8F21A20-5F25-4350-96F7-E03351CE3763}"/>
                </a:ext>
              </a:extLst>
            </p:cNvPr>
            <p:cNvCxnSpPr>
              <a:stCxn id="21" idx="3"/>
              <a:endCxn id="24" idx="1"/>
            </p:cNvCxnSpPr>
            <p:nvPr/>
          </p:nvCxnSpPr>
          <p:spPr>
            <a:xfrm>
              <a:off x="4583142" y="3145872"/>
              <a:ext cx="4788629" cy="9331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C8D2F4B-DB45-48E0-9D18-423411E1BD7D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3858977" y="3137482"/>
              <a:ext cx="3015692" cy="84356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B6817E3-D402-4545-9A92-D02A4D8111EB}"/>
                </a:ext>
              </a:extLst>
            </p:cNvPr>
            <p:cNvCxnSpPr>
              <a:stCxn id="14" idx="3"/>
              <a:endCxn id="23" idx="1"/>
            </p:cNvCxnSpPr>
            <p:nvPr/>
          </p:nvCxnSpPr>
          <p:spPr>
            <a:xfrm>
              <a:off x="3061983" y="3137483"/>
              <a:ext cx="4328718" cy="9415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2B9A54F-89A6-4202-AC72-3DB838AF9B78}"/>
              </a:ext>
            </a:extLst>
          </p:cNvPr>
          <p:cNvSpPr txBox="1"/>
          <p:nvPr/>
        </p:nvSpPr>
        <p:spPr>
          <a:xfrm>
            <a:off x="2066678" y="507577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/>
              <a:t>데이터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0681F3-04ED-4731-8351-2C2C7194064A}"/>
              </a:ext>
            </a:extLst>
          </p:cNvPr>
          <p:cNvSpPr txBox="1"/>
          <p:nvPr/>
        </p:nvSpPr>
        <p:spPr>
          <a:xfrm>
            <a:off x="4325506" y="6234575"/>
            <a:ext cx="751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고장 </a:t>
            </a:r>
            <a:r>
              <a:rPr lang="en-US" altLang="ko-KR" dirty="0"/>
              <a:t>24</a:t>
            </a:r>
            <a:r>
              <a:rPr lang="ko-KR" altLang="en-US" dirty="0"/>
              <a:t>시간 전부터 실제 고장 시점까지 </a:t>
            </a:r>
            <a:r>
              <a:rPr lang="ko-KR" altLang="en-US" dirty="0" err="1"/>
              <a:t>고장난</a:t>
            </a:r>
            <a:r>
              <a:rPr lang="ko-KR" altLang="en-US" dirty="0"/>
              <a:t> </a:t>
            </a:r>
            <a:r>
              <a:rPr lang="en-US" altLang="ko-KR" dirty="0"/>
              <a:t>comp</a:t>
            </a:r>
            <a:r>
              <a:rPr lang="ko-KR" altLang="en-US" dirty="0"/>
              <a:t>로</a:t>
            </a:r>
            <a:r>
              <a:rPr lang="en-US" altLang="ko-KR" dirty="0"/>
              <a:t> labeling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533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결과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8EE599-8739-4BC4-8A52-CC5CD39B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057"/>
            <a:ext cx="12192000" cy="51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49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CC7EC1-96DF-4FC1-AF0B-F5A6F0986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0593"/>
            <a:ext cx="4837433" cy="44972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4F10F0-6C37-4F09-8536-BCAFBD01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356" y="1361287"/>
            <a:ext cx="3509246" cy="54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8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: </a:t>
            </a:r>
            <a:r>
              <a:rPr lang="ko-KR" altLang="en-US" dirty="0" err="1"/>
              <a:t>결측치</a:t>
            </a:r>
            <a:r>
              <a:rPr lang="en-US" altLang="ko-KR" dirty="0"/>
              <a:t>, </a:t>
            </a:r>
            <a:r>
              <a:rPr lang="ko-KR" altLang="en-US" dirty="0"/>
              <a:t>이상치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63700-8820-4B51-9E00-58FCA8D6F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5" y="2590096"/>
            <a:ext cx="3400694" cy="22671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75EA92-8931-43D4-A254-CCE147C75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09" y="2405538"/>
            <a:ext cx="3677531" cy="24516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688785-2275-41D8-8DD8-9D83DA97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71" y="2405538"/>
            <a:ext cx="3677531" cy="24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44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: machine1 </a:t>
            </a:r>
            <a:r>
              <a:rPr lang="ko-KR" altLang="en-US" dirty="0"/>
              <a:t>센서데이터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9357F2-AE37-470F-A545-28A0580B0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6" y="1986090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4AB907-27BD-4B6C-B28E-BA7FCDB93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198609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7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32C47-773F-4584-BFD5-1078FD58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507502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: machine1 </a:t>
            </a:r>
            <a:r>
              <a:rPr lang="ko-KR" altLang="en-US" dirty="0"/>
              <a:t>센서데이터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1F3D3-6955-45C8-BFD7-06EA57C3A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053202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BD679F-5A91-462D-8C52-DD1F45AD7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2053201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83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: </a:t>
            </a:r>
            <a:r>
              <a:rPr lang="ko-KR" altLang="en-US" dirty="0"/>
              <a:t>연식에 따른 고장 횟수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FF7BC-2E3F-4366-9AF4-BDB7F127C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49" y="1764322"/>
            <a:ext cx="7168637" cy="47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Train, Validation, Test </a:t>
            </a:r>
            <a:r>
              <a:rPr lang="ko-KR" altLang="en-US" dirty="0"/>
              <a:t>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838200" y="1512833"/>
            <a:ext cx="9496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데이터셋과 동일한 데이터를 생성하는 것이 불가능</a:t>
            </a:r>
            <a:endParaRPr lang="en-US" altLang="ko-KR" dirty="0"/>
          </a:p>
          <a:p>
            <a:r>
              <a:rPr lang="ko-KR" altLang="en-US" dirty="0"/>
              <a:t>데이터셋을 나눠서 실제 생성되는 데이터처럼 활용</a:t>
            </a:r>
            <a:endParaRPr lang="en-US" altLang="ko-KR" dirty="0"/>
          </a:p>
          <a:p>
            <a:r>
              <a:rPr lang="ko-KR" altLang="en-US" dirty="0"/>
              <a:t>데이터셋을 </a:t>
            </a:r>
            <a:r>
              <a:rPr lang="en-US" altLang="ko-KR" dirty="0"/>
              <a:t>Train, Validation, Test</a:t>
            </a:r>
            <a:r>
              <a:rPr lang="ko-KR" altLang="en-US" dirty="0"/>
              <a:t>로 나누고</a:t>
            </a:r>
            <a:r>
              <a:rPr lang="en-US" altLang="ko-KR" dirty="0"/>
              <a:t>, Test</a:t>
            </a:r>
            <a:r>
              <a:rPr lang="ko-KR" altLang="en-US" dirty="0"/>
              <a:t>를 실제 데이터로 두고 사용</a:t>
            </a:r>
            <a:endParaRPr lang="en-US" altLang="ko-KR" dirty="0"/>
          </a:p>
          <a:p>
            <a:r>
              <a:rPr lang="en-US" altLang="ko-KR" dirty="0"/>
              <a:t>Test data</a:t>
            </a:r>
            <a:r>
              <a:rPr lang="ko-KR" altLang="en-US" dirty="0"/>
              <a:t>는 다시 </a:t>
            </a:r>
            <a:r>
              <a:rPr lang="en-US" altLang="ko-KR" dirty="0"/>
              <a:t>model, machine </a:t>
            </a:r>
            <a:r>
              <a:rPr lang="ko-KR" altLang="en-US" dirty="0"/>
              <a:t>별 분류하여 활용</a:t>
            </a:r>
          </a:p>
        </p:txBody>
      </p:sp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FEAB9069-4B02-4023-8F85-8F2D62E72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354191"/>
              </p:ext>
            </p:extLst>
          </p:nvPr>
        </p:nvGraphicFramePr>
        <p:xfrm>
          <a:off x="2811083" y="3403159"/>
          <a:ext cx="6569834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284917">
                  <a:extLst>
                    <a:ext uri="{9D8B030D-6E8A-4147-A177-3AD203B41FA5}">
                      <a16:colId xmlns:a16="http://schemas.microsoft.com/office/drawing/2014/main" val="3329670623"/>
                    </a:ext>
                  </a:extLst>
                </a:gridCol>
                <a:gridCol w="3284917">
                  <a:extLst>
                    <a:ext uri="{9D8B030D-6E8A-4147-A177-3AD203B41FA5}">
                      <a16:colId xmlns:a16="http://schemas.microsoft.com/office/drawing/2014/main" val="4271940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49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2015.01 ~ 2015.07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77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Validation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2015.08 ~ 2015.09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863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2015.10 ~ 2015.12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77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072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Test data </a:t>
            </a:r>
            <a:r>
              <a:rPr lang="ko-KR" altLang="en-US" sz="3600" dirty="0"/>
              <a:t>모델별로 분류 후 </a:t>
            </a:r>
            <a:r>
              <a:rPr lang="en-US" altLang="ko-KR" sz="3600" dirty="0"/>
              <a:t>machine</a:t>
            </a:r>
            <a:r>
              <a:rPr lang="ko-KR" altLang="en-US" sz="3600" dirty="0"/>
              <a:t>별로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03C155-AA24-4A6C-B9DA-BA58ED57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69" y="1908330"/>
            <a:ext cx="2603603" cy="18897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05F171-FD8E-4934-B230-852F7F40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3" y="4973633"/>
            <a:ext cx="5733676" cy="10049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165CF5-B061-46A5-9629-9343338D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693" y="3350441"/>
            <a:ext cx="952500" cy="895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0C3CD4-472D-4227-B096-577452E1C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540" y="1612489"/>
            <a:ext cx="713919" cy="18897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000773-CC99-46C3-8B0A-EF676D37D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415" y="1618657"/>
            <a:ext cx="580215" cy="1935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148866-7F4C-42B0-82BB-5AE2E0DE3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670" y="4027443"/>
            <a:ext cx="556780" cy="2132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C44584-2FE9-438E-B079-845B65C7B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6415" y="3938648"/>
            <a:ext cx="631656" cy="23100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4E4E1A4-B321-4ECB-8671-5460494B18CF}"/>
              </a:ext>
            </a:extLst>
          </p:cNvPr>
          <p:cNvSpPr/>
          <p:nvPr/>
        </p:nvSpPr>
        <p:spPr>
          <a:xfrm>
            <a:off x="1158369" y="2004969"/>
            <a:ext cx="628486" cy="117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FD0A9D-3A59-498F-BAC0-6405E38F99D7}"/>
              </a:ext>
            </a:extLst>
          </p:cNvPr>
          <p:cNvSpPr/>
          <p:nvPr/>
        </p:nvSpPr>
        <p:spPr>
          <a:xfrm>
            <a:off x="478172" y="5055924"/>
            <a:ext cx="436228" cy="75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FE55F1-6616-4BA4-9BC8-8D5B2FE10724}"/>
              </a:ext>
            </a:extLst>
          </p:cNvPr>
          <p:cNvSpPr/>
          <p:nvPr/>
        </p:nvSpPr>
        <p:spPr>
          <a:xfrm>
            <a:off x="6228471" y="3403833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91F227-D528-4DDF-BF77-2073A53AD5ED}"/>
              </a:ext>
            </a:extLst>
          </p:cNvPr>
          <p:cNvSpPr/>
          <p:nvPr/>
        </p:nvSpPr>
        <p:spPr>
          <a:xfrm>
            <a:off x="6228471" y="3615527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608885-EA6D-4E69-A84D-0CEEAFA04138}"/>
              </a:ext>
            </a:extLst>
          </p:cNvPr>
          <p:cNvSpPr/>
          <p:nvPr/>
        </p:nvSpPr>
        <p:spPr>
          <a:xfrm>
            <a:off x="6228471" y="38272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27A93A-F54C-4BBC-B004-D4447DEFFB0B}"/>
              </a:ext>
            </a:extLst>
          </p:cNvPr>
          <p:cNvSpPr/>
          <p:nvPr/>
        </p:nvSpPr>
        <p:spPr>
          <a:xfrm>
            <a:off x="6228470" y="40387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AB9876-7E5A-40F1-9B8C-C694CBD90946}"/>
              </a:ext>
            </a:extLst>
          </p:cNvPr>
          <p:cNvCxnSpPr>
            <a:stCxn id="14" idx="3"/>
            <a:endCxn id="6" idx="1"/>
          </p:cNvCxnSpPr>
          <p:nvPr/>
        </p:nvCxnSpPr>
        <p:spPr>
          <a:xfrm flipV="1">
            <a:off x="6881362" y="2557382"/>
            <a:ext cx="1477178" cy="9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C7328CC-AF7D-406A-87F0-B191C2BBDF3C}"/>
              </a:ext>
            </a:extLst>
          </p:cNvPr>
          <p:cNvCxnSpPr>
            <a:stCxn id="15" idx="3"/>
            <a:endCxn id="7" idx="1"/>
          </p:cNvCxnSpPr>
          <p:nvPr/>
        </p:nvCxnSpPr>
        <p:spPr>
          <a:xfrm flipV="1">
            <a:off x="6881362" y="2586561"/>
            <a:ext cx="3685053" cy="112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7C4F1A-A8B2-4757-B712-D69415974F1D}"/>
              </a:ext>
            </a:extLst>
          </p:cNvPr>
          <p:cNvCxnSpPr>
            <a:stCxn id="16" idx="3"/>
            <a:endCxn id="8" idx="1"/>
          </p:cNvCxnSpPr>
          <p:nvPr/>
        </p:nvCxnSpPr>
        <p:spPr>
          <a:xfrm>
            <a:off x="6881362" y="3920549"/>
            <a:ext cx="1637308" cy="117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076E417-8F47-4379-941B-DC8A86D1F9FE}"/>
              </a:ext>
            </a:extLst>
          </p:cNvPr>
          <p:cNvCxnSpPr>
            <a:stCxn id="17" idx="3"/>
            <a:endCxn id="9" idx="1"/>
          </p:cNvCxnSpPr>
          <p:nvPr/>
        </p:nvCxnSpPr>
        <p:spPr>
          <a:xfrm>
            <a:off x="6881361" y="4132049"/>
            <a:ext cx="3685054" cy="96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5F76A3-7943-403C-9BDD-D9ADD5ABF289}"/>
              </a:ext>
            </a:extLst>
          </p:cNvPr>
          <p:cNvSpPr txBox="1"/>
          <p:nvPr/>
        </p:nvSpPr>
        <p:spPr>
          <a:xfrm>
            <a:off x="0" y="6293157"/>
            <a:ext cx="652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와 </a:t>
            </a:r>
            <a:r>
              <a:rPr lang="en-US" altLang="ko-KR" dirty="0"/>
              <a:t>features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월 이후 데이터만 따로 저장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14B7-CA7B-4BF7-A22B-5E8F307559DB}"/>
              </a:ext>
            </a:extLst>
          </p:cNvPr>
          <p:cNvSpPr txBox="1"/>
          <p:nvPr/>
        </p:nvSpPr>
        <p:spPr>
          <a:xfrm>
            <a:off x="153391" y="4037025"/>
            <a:ext cx="51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에 </a:t>
            </a:r>
            <a:r>
              <a:rPr lang="en-US" altLang="ko-KR" dirty="0"/>
              <a:t>error </a:t>
            </a:r>
            <a:r>
              <a:rPr lang="ko-KR" altLang="en-US" dirty="0"/>
              <a:t>발생을 </a:t>
            </a:r>
            <a:r>
              <a:rPr lang="en-US" altLang="ko-KR" dirty="0"/>
              <a:t>datetime</a:t>
            </a:r>
            <a:r>
              <a:rPr lang="ko-KR" altLang="en-US" dirty="0"/>
              <a:t>에 맞게 추가</a:t>
            </a:r>
          </a:p>
        </p:txBody>
      </p:sp>
    </p:spTree>
    <p:extLst>
      <p:ext uri="{BB962C8B-B14F-4D97-AF65-F5344CB8AC3E}">
        <p14:creationId xmlns:p14="http://schemas.microsoft.com/office/powerpoint/2010/main" val="1732066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모델 학습 및 선정</a:t>
            </a:r>
          </a:p>
        </p:txBody>
      </p:sp>
    </p:spTree>
    <p:extLst>
      <p:ext uri="{BB962C8B-B14F-4D97-AF65-F5344CB8AC3E}">
        <p14:creationId xmlns:p14="http://schemas.microsoft.com/office/powerpoint/2010/main" val="1212121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개의 모델에 대해 </a:t>
            </a:r>
            <a:r>
              <a:rPr lang="en-US" altLang="ko-KR" dirty="0" err="1"/>
              <a:t>learning_curve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687B7-A778-409C-AF10-91490F2D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12" y="1673370"/>
            <a:ext cx="3780001" cy="25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97F0C2-DC40-43F1-B8E7-CCC938885FF5}"/>
              </a:ext>
            </a:extLst>
          </p:cNvPr>
          <p:cNvSpPr txBox="1"/>
          <p:nvPr/>
        </p:nvSpPr>
        <p:spPr>
          <a:xfrm>
            <a:off x="2217085" y="1243660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GradientBoosting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22A62B-078A-4EED-A25E-39989E187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288" y="1587666"/>
            <a:ext cx="3780000" cy="25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887C79-1467-47B0-9896-52FE55D69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288" y="4107666"/>
            <a:ext cx="3780001" cy="25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A2B9EA-124B-438C-B653-B263BFA18F0D}"/>
              </a:ext>
            </a:extLst>
          </p:cNvPr>
          <p:cNvSpPr txBox="1"/>
          <p:nvPr/>
        </p:nvSpPr>
        <p:spPr>
          <a:xfrm>
            <a:off x="7986569" y="127430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LinearSVC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2256C48-3AD1-4C2C-85EE-43EC41E09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11" y="4107666"/>
            <a:ext cx="378000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96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개의 모델에 대해 </a:t>
            </a:r>
            <a:r>
              <a:rPr lang="en-US" altLang="ko-KR" dirty="0" err="1"/>
              <a:t>learning_curve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DE92F6-A626-4C02-85E4-C0F5C988E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02" y="1634657"/>
            <a:ext cx="3779999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A29799-A445-4CEC-8061-9E9D35473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01" y="4154657"/>
            <a:ext cx="3780000" cy="25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E3615F-E8DB-477D-892E-7E1ED548C232}"/>
              </a:ext>
            </a:extLst>
          </p:cNvPr>
          <p:cNvSpPr txBox="1"/>
          <p:nvPr/>
        </p:nvSpPr>
        <p:spPr>
          <a:xfrm>
            <a:off x="1988718" y="1265325"/>
            <a:ext cx="210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LogisticRegression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5FD7BE-0475-4FCC-9BFF-431D1C84E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914" y="1634657"/>
            <a:ext cx="3780000" cy="252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B0E07F-640C-4F21-8265-48BE06F155FD}"/>
              </a:ext>
            </a:extLst>
          </p:cNvPr>
          <p:cNvSpPr txBox="1"/>
          <p:nvPr/>
        </p:nvSpPr>
        <p:spPr>
          <a:xfrm>
            <a:off x="7956741" y="1265325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RandomForest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F54C82-2625-477D-8793-7E51904960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914" y="4154657"/>
            <a:ext cx="37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94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learning_curve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7F0C2-DC40-43F1-B8E7-CCC938885FF5}"/>
              </a:ext>
            </a:extLst>
          </p:cNvPr>
          <p:cNvSpPr txBox="1"/>
          <p:nvPr/>
        </p:nvSpPr>
        <p:spPr>
          <a:xfrm>
            <a:off x="458592" y="1779003"/>
            <a:ext cx="11260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n_estimators</a:t>
            </a:r>
            <a:r>
              <a:rPr lang="ko-KR" altLang="en-US" dirty="0"/>
              <a:t>에 변화를 주는 것은 무의미하였음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max_depth</a:t>
            </a:r>
            <a:r>
              <a:rPr lang="en-US" altLang="ko-KR" dirty="0"/>
              <a:t> = 3 </a:t>
            </a:r>
            <a:r>
              <a:rPr lang="ko-KR" altLang="en-US" dirty="0"/>
              <a:t>에서 가장 낮은 정확도를 보임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GradientBoostingClassifier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=42, </a:t>
            </a:r>
            <a:r>
              <a:rPr lang="en-US" altLang="ko-KR" dirty="0" err="1">
                <a:solidFill>
                  <a:srgbClr val="FF0000"/>
                </a:solidFill>
              </a:rPr>
              <a:t>max_depth</a:t>
            </a:r>
            <a:r>
              <a:rPr lang="en-US" altLang="ko-KR" dirty="0">
                <a:solidFill>
                  <a:srgbClr val="FF0000"/>
                </a:solidFill>
              </a:rPr>
              <a:t>=1</a:t>
            </a:r>
            <a:r>
              <a:rPr lang="en-US" altLang="ko-KR" dirty="0"/>
              <a:t>) </a:t>
            </a:r>
            <a:r>
              <a:rPr lang="ko-KR" altLang="en-US" dirty="0"/>
              <a:t>로 학습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2B9EA-124B-438C-B653-B263BFA18F0D}"/>
              </a:ext>
            </a:extLst>
          </p:cNvPr>
          <p:cNvSpPr txBox="1"/>
          <p:nvPr/>
        </p:nvSpPr>
        <p:spPr>
          <a:xfrm>
            <a:off x="472580" y="3051333"/>
            <a:ext cx="776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 =100</a:t>
            </a:r>
            <a:r>
              <a:rPr lang="ko-KR" altLang="en-US" dirty="0"/>
              <a:t> 에서 가장 낮은 정확도를 보임</a:t>
            </a:r>
            <a:endParaRPr lang="en-US" altLang="ko-KR" dirty="0"/>
          </a:p>
          <a:p>
            <a:r>
              <a:rPr lang="en-US" altLang="ko-KR" dirty="0"/>
              <a:t>-&gt; default(</a:t>
            </a:r>
            <a:r>
              <a:rPr lang="en-US" altLang="ko-KR" dirty="0">
                <a:solidFill>
                  <a:srgbClr val="FF0000"/>
                </a:solidFill>
              </a:rPr>
              <a:t>C = 1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LinearSVC</a:t>
            </a:r>
            <a:r>
              <a:rPr lang="en-US" altLang="ko-KR" dirty="0"/>
              <a:t>() </a:t>
            </a:r>
            <a:r>
              <a:rPr lang="ko-KR" altLang="en-US" dirty="0"/>
              <a:t>로 학습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3615F-E8DB-477D-892E-7E1ED548C232}"/>
              </a:ext>
            </a:extLst>
          </p:cNvPr>
          <p:cNvSpPr txBox="1"/>
          <p:nvPr/>
        </p:nvSpPr>
        <p:spPr>
          <a:xfrm>
            <a:off x="472580" y="4138073"/>
            <a:ext cx="683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 = 0.001 </a:t>
            </a:r>
            <a:r>
              <a:rPr lang="ko-KR" altLang="en-US" dirty="0"/>
              <a:t>에서 가장 낮은 정확도를 보임</a:t>
            </a:r>
            <a:endParaRPr lang="en-US" altLang="ko-KR" dirty="0"/>
          </a:p>
          <a:p>
            <a:r>
              <a:rPr lang="en-US" altLang="ko-KR" dirty="0"/>
              <a:t>-&gt; default(</a:t>
            </a:r>
            <a:r>
              <a:rPr lang="en-US" altLang="ko-KR" dirty="0">
                <a:solidFill>
                  <a:srgbClr val="FF0000"/>
                </a:solidFill>
              </a:rPr>
              <a:t>C = 1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LogisticRegression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=1) </a:t>
            </a:r>
            <a:r>
              <a:rPr lang="ko-KR" altLang="en-US" dirty="0"/>
              <a:t>로 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B0E07F-640C-4F21-8265-48BE06F155FD}"/>
              </a:ext>
            </a:extLst>
          </p:cNvPr>
          <p:cNvSpPr txBox="1"/>
          <p:nvPr/>
        </p:nvSpPr>
        <p:spPr>
          <a:xfrm>
            <a:off x="458591" y="5296205"/>
            <a:ext cx="9079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n_estimators</a:t>
            </a:r>
            <a:r>
              <a:rPr lang="ko-KR" altLang="en-US" dirty="0"/>
              <a:t>에 변화를 주는 것은 무의미하였음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max_depth</a:t>
            </a:r>
            <a:r>
              <a:rPr lang="en-US" altLang="ko-KR" dirty="0"/>
              <a:t> = 5 </a:t>
            </a:r>
            <a:r>
              <a:rPr lang="ko-KR" altLang="en-US" dirty="0"/>
              <a:t>에서 가장 높은 정확도를 보임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RandomForestClassifier</a:t>
            </a:r>
            <a:r>
              <a:rPr lang="en-US" altLang="ko-KR" dirty="0"/>
              <a:t>(criterion='entropy',</a:t>
            </a:r>
            <a:r>
              <a:rPr lang="en-US" altLang="ko-KR" dirty="0" err="1"/>
              <a:t>n_estimators</a:t>
            </a:r>
            <a:r>
              <a:rPr lang="en-US" altLang="ko-KR" dirty="0"/>
              <a:t>=10, </a:t>
            </a:r>
            <a:r>
              <a:rPr lang="en-US" altLang="ko-KR" dirty="0" err="1"/>
              <a:t>max_features</a:t>
            </a:r>
            <a:r>
              <a:rPr lang="en-US" altLang="ko-KR" dirty="0"/>
              <a:t>=2,</a:t>
            </a:r>
            <a:r>
              <a:rPr lang="en-US" altLang="ko-KR" dirty="0">
                <a:solidFill>
                  <a:srgbClr val="FF0000"/>
                </a:solidFill>
              </a:rPr>
              <a:t>max_depth=5</a:t>
            </a:r>
            <a:r>
              <a:rPr lang="en-US" altLang="ko-KR" dirty="0"/>
              <a:t>,random_state=1,n_jobs=-1) </a:t>
            </a:r>
            <a:r>
              <a:rPr lang="ko-KR" altLang="en-US" dirty="0"/>
              <a:t>로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F130DD-D8FD-4BB5-83AA-A767FCC14EA8}"/>
              </a:ext>
            </a:extLst>
          </p:cNvPr>
          <p:cNvSpPr txBox="1"/>
          <p:nvPr/>
        </p:nvSpPr>
        <p:spPr>
          <a:xfrm>
            <a:off x="472580" y="1455329"/>
            <a:ext cx="307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GradientBoostingClassifier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92CDB9-51BE-44D7-8D4D-5DC2BB0050E7}"/>
              </a:ext>
            </a:extLst>
          </p:cNvPr>
          <p:cNvSpPr txBox="1"/>
          <p:nvPr/>
        </p:nvSpPr>
        <p:spPr>
          <a:xfrm>
            <a:off x="472580" y="2736490"/>
            <a:ext cx="307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LinearSVC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7E512A-A3B8-4F9E-9111-1009E11BBD77}"/>
              </a:ext>
            </a:extLst>
          </p:cNvPr>
          <p:cNvSpPr txBox="1"/>
          <p:nvPr/>
        </p:nvSpPr>
        <p:spPr>
          <a:xfrm>
            <a:off x="458591" y="3768741"/>
            <a:ext cx="307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LogisticRegression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D3D368-2958-4E3A-BCAE-D90A382DBD2C}"/>
              </a:ext>
            </a:extLst>
          </p:cNvPr>
          <p:cNvSpPr txBox="1"/>
          <p:nvPr/>
        </p:nvSpPr>
        <p:spPr>
          <a:xfrm>
            <a:off x="472580" y="4926873"/>
            <a:ext cx="307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RandomForest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84900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E945E9-D273-4C01-82AF-C08F309C3235}"/>
              </a:ext>
            </a:extLst>
          </p:cNvPr>
          <p:cNvSpPr txBox="1"/>
          <p:nvPr/>
        </p:nvSpPr>
        <p:spPr>
          <a:xfrm>
            <a:off x="838200" y="1485388"/>
            <a:ext cx="1126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개 모델을 </a:t>
            </a:r>
            <a:r>
              <a:rPr lang="en-US" altLang="ko-KR" dirty="0"/>
              <a:t>tuning</a:t>
            </a:r>
            <a:r>
              <a:rPr lang="ko-KR" altLang="en-US" dirty="0"/>
              <a:t>된 </a:t>
            </a:r>
            <a:r>
              <a:rPr lang="en-US" altLang="ko-KR" dirty="0"/>
              <a:t>parameter </a:t>
            </a:r>
            <a:r>
              <a:rPr lang="ko-KR" altLang="en-US" dirty="0"/>
              <a:t>기준으로 학습하여 </a:t>
            </a:r>
            <a:r>
              <a:rPr lang="en-US" altLang="ko-KR" dirty="0" err="1"/>
              <a:t>pkl</a:t>
            </a:r>
            <a:r>
              <a:rPr lang="ko-KR" altLang="en-US" dirty="0"/>
              <a:t>파일로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471A1F-BACF-4CE0-9066-8F122A3D3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7360"/>
            <a:ext cx="90297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31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평가 </a:t>
            </a:r>
            <a:r>
              <a:rPr lang="en-US" altLang="ko-KR" dirty="0"/>
              <a:t>: </a:t>
            </a:r>
            <a:r>
              <a:rPr lang="ko-KR" altLang="en-US" dirty="0"/>
              <a:t>평가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/</a:t>
            </a:r>
            <a:r>
              <a:rPr lang="ko-KR" altLang="en-US" dirty="0"/>
              <a:t>모델 불러오기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0BD9EA-3C6D-48D7-BA47-87F5E31C2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15" y="1880169"/>
            <a:ext cx="9991725" cy="2714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9D0DBB-50C4-4D3F-AEA2-C133A2E61910}"/>
              </a:ext>
            </a:extLst>
          </p:cNvPr>
          <p:cNvSpPr txBox="1"/>
          <p:nvPr/>
        </p:nvSpPr>
        <p:spPr>
          <a:xfrm>
            <a:off x="827015" y="1351164"/>
            <a:ext cx="1126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pkl</a:t>
            </a:r>
            <a:r>
              <a:rPr lang="en-US" altLang="ko-KR" dirty="0"/>
              <a:t> </a:t>
            </a:r>
            <a:r>
              <a:rPr lang="ko-KR" altLang="en-US" dirty="0"/>
              <a:t>형식으로 저장된 모델을 불러옴</a:t>
            </a:r>
          </a:p>
        </p:txBody>
      </p:sp>
    </p:spTree>
    <p:extLst>
      <p:ext uri="{BB962C8B-B14F-4D97-AF65-F5344CB8AC3E}">
        <p14:creationId xmlns:p14="http://schemas.microsoft.com/office/powerpoint/2010/main" val="243510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5EBB3-101C-4D41-92BB-FBB06813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0330-0785-4B3F-815D-59CAF7F61E06}"/>
              </a:ext>
            </a:extLst>
          </p:cNvPr>
          <p:cNvSpPr txBox="1"/>
          <p:nvPr/>
        </p:nvSpPr>
        <p:spPr>
          <a:xfrm>
            <a:off x="838200" y="1325337"/>
            <a:ext cx="1135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Smart Factory</a:t>
            </a:r>
            <a:r>
              <a:rPr lang="ko-KR" altLang="en-US" dirty="0"/>
              <a:t>의 ＇</a:t>
            </a:r>
            <a:r>
              <a:rPr lang="en-US" altLang="ko-KR" dirty="0"/>
              <a:t>Factory</a:t>
            </a:r>
            <a:r>
              <a:rPr lang="ko-KR" altLang="en-US" dirty="0"/>
              <a:t>＇에 초점</a:t>
            </a:r>
          </a:p>
          <a:p>
            <a:r>
              <a:rPr lang="ko-KR" altLang="en-US" dirty="0"/>
              <a:t>장비만 </a:t>
            </a:r>
            <a:r>
              <a:rPr lang="ko-KR" altLang="en-US" dirty="0" err="1"/>
              <a:t>똑똑해지는</a:t>
            </a:r>
            <a:r>
              <a:rPr lang="ko-KR" altLang="en-US" dirty="0"/>
              <a:t> 것이 아니라</a:t>
            </a:r>
            <a:r>
              <a:rPr lang="en-US" altLang="ko-KR" dirty="0"/>
              <a:t>, </a:t>
            </a:r>
            <a:r>
              <a:rPr lang="ko-KR" altLang="en-US" dirty="0"/>
              <a:t>장비를 관리하는 유지 보수</a:t>
            </a:r>
            <a:r>
              <a:rPr lang="en-US" altLang="ko-KR" dirty="0"/>
              <a:t>(Maintenance)</a:t>
            </a:r>
            <a:r>
              <a:rPr lang="ko-KR" altLang="en-US" dirty="0"/>
              <a:t> 방법도 달라져야 한다는 필요성</a:t>
            </a:r>
            <a:endParaRPr lang="en-US" altLang="ko-KR" dirty="0"/>
          </a:p>
          <a:p>
            <a:r>
              <a:rPr lang="en-US" altLang="ko-KR" dirty="0"/>
              <a:t>IoT,</a:t>
            </a:r>
            <a:r>
              <a:rPr lang="ko-KR" altLang="en-US" dirty="0"/>
              <a:t> </a:t>
            </a:r>
            <a:r>
              <a:rPr lang="en-US" altLang="ko-KR" dirty="0"/>
              <a:t>Sensor,</a:t>
            </a:r>
            <a:r>
              <a:rPr lang="ko-KR" altLang="en-US" dirty="0"/>
              <a:t> </a:t>
            </a:r>
            <a:r>
              <a:rPr lang="en-US" altLang="ko-KR" dirty="0"/>
              <a:t>Cloud Computing(Edge Computing) </a:t>
            </a:r>
            <a:r>
              <a:rPr lang="ko-KR" altLang="en-US" dirty="0"/>
              <a:t>등 기술 발전에 따라 더 효율적인 유지 보수 가능</a:t>
            </a:r>
            <a:endParaRPr lang="en-US" altLang="ko-KR" dirty="0"/>
          </a:p>
          <a:p>
            <a:r>
              <a:rPr lang="ko-KR" altLang="en-US" dirty="0"/>
              <a:t>기존의 유지보수 기법의 단점들을 보완하고 숙련된 유지 보수 전문가를 보조해줄 수 있는 도구를 개발하고자 함</a:t>
            </a:r>
            <a:endParaRPr lang="en-US" altLang="ko-KR" dirty="0"/>
          </a:p>
          <a:p>
            <a:r>
              <a:rPr lang="ko-KR" altLang="en-US" dirty="0"/>
              <a:t>궁극적으로는 유지 보수 인력들의 공백 시간이나 인력 자체를 대체하는 시스템을 지향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3C02B7-1E2A-4E00-A980-80CAFE92A2DB}"/>
              </a:ext>
            </a:extLst>
          </p:cNvPr>
          <p:cNvSpPr/>
          <p:nvPr/>
        </p:nvSpPr>
        <p:spPr>
          <a:xfrm>
            <a:off x="5129002" y="3202423"/>
            <a:ext cx="1933996" cy="453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MAINTENANCE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F6C634-575E-4B16-8DC3-DCCAB6A34ACF}"/>
              </a:ext>
            </a:extLst>
          </p:cNvPr>
          <p:cNvSpPr/>
          <p:nvPr/>
        </p:nvSpPr>
        <p:spPr>
          <a:xfrm>
            <a:off x="3153197" y="3885188"/>
            <a:ext cx="1933996" cy="4531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PLANNED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1F83C2-2590-421D-8F1B-E7B98FA9BA0E}"/>
              </a:ext>
            </a:extLst>
          </p:cNvPr>
          <p:cNvSpPr/>
          <p:nvPr/>
        </p:nvSpPr>
        <p:spPr>
          <a:xfrm>
            <a:off x="7062998" y="3885188"/>
            <a:ext cx="1933996" cy="4531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UNPLANNED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CA0288-7062-48D0-B875-B1670658F031}"/>
              </a:ext>
            </a:extLst>
          </p:cNvPr>
          <p:cNvSpPr/>
          <p:nvPr/>
        </p:nvSpPr>
        <p:spPr>
          <a:xfrm>
            <a:off x="3153197" y="4631147"/>
            <a:ext cx="1933996" cy="45315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PREVENTED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9C3C5B-001C-49DA-926D-8259C1026655}"/>
              </a:ext>
            </a:extLst>
          </p:cNvPr>
          <p:cNvSpPr/>
          <p:nvPr/>
        </p:nvSpPr>
        <p:spPr>
          <a:xfrm>
            <a:off x="1550974" y="5476764"/>
            <a:ext cx="1933996" cy="4531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PREDICTIVE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AA1BD6-E02F-43D9-B8B6-03AB425CDBEA}"/>
              </a:ext>
            </a:extLst>
          </p:cNvPr>
          <p:cNvSpPr/>
          <p:nvPr/>
        </p:nvSpPr>
        <p:spPr>
          <a:xfrm>
            <a:off x="7062998" y="4631147"/>
            <a:ext cx="1933996" cy="45315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BREAKDOWN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4F9BC3-50CF-465A-AE37-34AA9DE022BB}"/>
              </a:ext>
            </a:extLst>
          </p:cNvPr>
          <p:cNvSpPr/>
          <p:nvPr/>
        </p:nvSpPr>
        <p:spPr>
          <a:xfrm>
            <a:off x="4637748" y="5476764"/>
            <a:ext cx="1933996" cy="4531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SCHEDULED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F98E398-1E73-4BB4-8C18-2B0A1E6A6B6C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4120195" y="3655577"/>
            <a:ext cx="1975805" cy="229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6F281D9-9F96-404D-A51B-80CAD907EC03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6096000" y="3655577"/>
            <a:ext cx="1933996" cy="229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AC5196E-F7D4-4386-8F97-36D535FFACE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4120195" y="4338342"/>
            <a:ext cx="0" cy="2928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AB74EE-A8A2-4C3F-8770-3495266ADDD9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8029996" y="4338342"/>
            <a:ext cx="0" cy="2928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AEE801A-B60B-45BF-8435-1C93C15CF3A8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517972" y="5084301"/>
            <a:ext cx="1602223" cy="392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7283149-3A60-4E22-9968-DFBE4C621CCC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4120195" y="5084301"/>
            <a:ext cx="1484551" cy="392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F57C11-D71A-4F50-A0B6-AF5FB865F08E}"/>
              </a:ext>
            </a:extLst>
          </p:cNvPr>
          <p:cNvSpPr/>
          <p:nvPr/>
        </p:nvSpPr>
        <p:spPr>
          <a:xfrm>
            <a:off x="1275001" y="5195087"/>
            <a:ext cx="2485941" cy="10276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403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평가 </a:t>
            </a:r>
            <a:r>
              <a:rPr lang="en-US" altLang="ko-KR" dirty="0"/>
              <a:t>: </a:t>
            </a:r>
            <a:r>
              <a:rPr lang="ko-KR" altLang="en-US" dirty="0"/>
              <a:t>데이터 예측 </a:t>
            </a:r>
            <a:r>
              <a:rPr lang="en-US" altLang="ko-KR" dirty="0"/>
              <a:t>/ </a:t>
            </a:r>
            <a:r>
              <a:rPr lang="ko-KR" altLang="en-US" dirty="0"/>
              <a:t>중요 </a:t>
            </a:r>
            <a:r>
              <a:rPr lang="en-US" altLang="ko-KR" dirty="0"/>
              <a:t>features </a:t>
            </a:r>
            <a:r>
              <a:rPr lang="ko-KR" altLang="en-US" dirty="0"/>
              <a:t>출력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D0DBB-50C4-4D3F-AEA2-C133A2E61910}"/>
              </a:ext>
            </a:extLst>
          </p:cNvPr>
          <p:cNvSpPr txBox="1"/>
          <p:nvPr/>
        </p:nvSpPr>
        <p:spPr>
          <a:xfrm>
            <a:off x="827015" y="1351164"/>
            <a:ext cx="1126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pkl</a:t>
            </a:r>
            <a:r>
              <a:rPr lang="en-US" altLang="ko-KR" dirty="0"/>
              <a:t> </a:t>
            </a:r>
            <a:r>
              <a:rPr lang="ko-KR" altLang="en-US" dirty="0"/>
              <a:t>형식으로 저장된 모델을 불러옴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078930-A140-4910-BB98-03171E85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6461"/>
            <a:ext cx="8507136" cy="31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91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평가 </a:t>
            </a:r>
            <a:r>
              <a:rPr lang="en-US" altLang="ko-KR" dirty="0"/>
              <a:t>: </a:t>
            </a:r>
            <a:r>
              <a:rPr lang="ko-KR" altLang="en-US" dirty="0"/>
              <a:t>평가 </a:t>
            </a:r>
            <a:r>
              <a:rPr lang="en-US" altLang="ko-KR" dirty="0"/>
              <a:t>/ </a:t>
            </a:r>
            <a:r>
              <a:rPr lang="ko-KR" altLang="en-US" dirty="0"/>
              <a:t>평가 결과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6F66C3-DBE8-4664-8CC8-FB1F0009E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1485"/>
            <a:ext cx="5389518" cy="484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54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F2E8B04-1EDF-4511-A872-6C3A2F14D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055" y="2956027"/>
            <a:ext cx="8215242" cy="14660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LogisticRegression</a:t>
            </a:r>
            <a:r>
              <a:rPr lang="en-US" altLang="ko-KR" dirty="0"/>
              <a:t> </a:t>
            </a:r>
            <a:r>
              <a:rPr lang="ko-KR" altLang="en-US" dirty="0"/>
              <a:t>평가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6EAA4C-5E42-45D3-8A1C-D497D0DE1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7559"/>
            <a:ext cx="2600325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079909-3CC0-42D6-9C97-43C84A94AB1C}"/>
              </a:ext>
            </a:extLst>
          </p:cNvPr>
          <p:cNvSpPr txBox="1"/>
          <p:nvPr/>
        </p:nvSpPr>
        <p:spPr>
          <a:xfrm>
            <a:off x="966205" y="4494194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572850-9BB4-47B9-A917-29944B10DF2E}"/>
              </a:ext>
            </a:extLst>
          </p:cNvPr>
          <p:cNvSpPr/>
          <p:nvPr/>
        </p:nvSpPr>
        <p:spPr>
          <a:xfrm>
            <a:off x="3849055" y="4110779"/>
            <a:ext cx="8215242" cy="251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B34C924-38BC-48D4-9751-FA9F12FFED79}"/>
              </a:ext>
            </a:extLst>
          </p:cNvPr>
          <p:cNvSpPr/>
          <p:nvPr/>
        </p:nvSpPr>
        <p:spPr>
          <a:xfrm rot="1600159">
            <a:off x="1194413" y="3531641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7638A-22A2-4BCD-9B07-3717F05634B3}"/>
              </a:ext>
            </a:extLst>
          </p:cNvPr>
          <p:cNvSpPr txBox="1"/>
          <p:nvPr/>
        </p:nvSpPr>
        <p:spPr>
          <a:xfrm>
            <a:off x="6962503" y="4494194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42183283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61AA628-819F-4CBC-8B72-B1F8343A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516" y="3025304"/>
            <a:ext cx="7913974" cy="134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LinearSVC</a:t>
            </a:r>
            <a:r>
              <a:rPr lang="en-US" altLang="ko-KR" dirty="0"/>
              <a:t> </a:t>
            </a:r>
            <a:r>
              <a:rPr lang="ko-KR" altLang="en-US" dirty="0"/>
              <a:t>평가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BE3690-72A4-49CE-8172-E2AF1FAB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83" y="3210974"/>
            <a:ext cx="2628900" cy="1123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B212A-3A71-40FA-BCBB-386744C6F3DB}"/>
              </a:ext>
            </a:extLst>
          </p:cNvPr>
          <p:cNvSpPr txBox="1"/>
          <p:nvPr/>
        </p:nvSpPr>
        <p:spPr>
          <a:xfrm>
            <a:off x="1192708" y="451936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77CB6F-B7B2-4B2E-9D75-6102DD8E1AA5}"/>
              </a:ext>
            </a:extLst>
          </p:cNvPr>
          <p:cNvSpPr/>
          <p:nvPr/>
        </p:nvSpPr>
        <p:spPr>
          <a:xfrm>
            <a:off x="3969909" y="4124578"/>
            <a:ext cx="7956581" cy="232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325480A-5C55-4FA1-9F3F-0ADA6784E287}"/>
              </a:ext>
            </a:extLst>
          </p:cNvPr>
          <p:cNvSpPr/>
          <p:nvPr/>
        </p:nvSpPr>
        <p:spPr>
          <a:xfrm rot="1600159">
            <a:off x="1277600" y="3628722"/>
            <a:ext cx="218672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B3E515-A5C7-4BFC-80CA-2FED6EE08552}"/>
              </a:ext>
            </a:extLst>
          </p:cNvPr>
          <p:cNvSpPr txBox="1"/>
          <p:nvPr/>
        </p:nvSpPr>
        <p:spPr>
          <a:xfrm>
            <a:off x="6954026" y="451936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201154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0C500D0-ACF6-43AC-B9D9-B022B5847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55" y="2974413"/>
            <a:ext cx="7247440" cy="12273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평가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C1FD72-C11D-4355-8837-413308943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30" y="1638322"/>
            <a:ext cx="3467529" cy="2080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2E3EFF-88D4-4B94-A318-F97F960C4C25}"/>
              </a:ext>
            </a:extLst>
          </p:cNvPr>
          <p:cNvSpPr txBox="1"/>
          <p:nvPr/>
        </p:nvSpPr>
        <p:spPr>
          <a:xfrm>
            <a:off x="1238559" y="3760864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D8D024-A78D-4A59-BDE9-852F8E1D9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763" y="4611935"/>
            <a:ext cx="2447925" cy="1123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36821-BF65-4C78-8253-EEAC4C81DA70}"/>
              </a:ext>
            </a:extLst>
          </p:cNvPr>
          <p:cNvSpPr txBox="1"/>
          <p:nvPr/>
        </p:nvSpPr>
        <p:spPr>
          <a:xfrm>
            <a:off x="1343710" y="586160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B34538-0524-4320-84D0-4FCF6EF9F426}"/>
              </a:ext>
            </a:extLst>
          </p:cNvPr>
          <p:cNvSpPr/>
          <p:nvPr/>
        </p:nvSpPr>
        <p:spPr>
          <a:xfrm>
            <a:off x="4510655" y="3948022"/>
            <a:ext cx="7166820" cy="25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8E3AA48-FD4E-4270-B55E-BC87C0BAA9FA}"/>
              </a:ext>
            </a:extLst>
          </p:cNvPr>
          <p:cNvSpPr/>
          <p:nvPr/>
        </p:nvSpPr>
        <p:spPr>
          <a:xfrm rot="1600159">
            <a:off x="1479639" y="5033272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A0E02-B1D3-4B6C-8101-3F7B8B6DF655}"/>
              </a:ext>
            </a:extLst>
          </p:cNvPr>
          <p:cNvSpPr txBox="1"/>
          <p:nvPr/>
        </p:nvSpPr>
        <p:spPr>
          <a:xfrm>
            <a:off x="7099892" y="4427269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383502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7F0404-0941-47B2-9C25-387386DF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846" y="2919780"/>
            <a:ext cx="6927444" cy="12445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GradientBoostingClassifier</a:t>
            </a:r>
            <a:r>
              <a:rPr lang="en-US" altLang="ko-KR" dirty="0"/>
              <a:t> </a:t>
            </a:r>
            <a:r>
              <a:rPr lang="ko-KR" altLang="en-US" dirty="0"/>
              <a:t>평가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FDCB0-3DE4-44BD-BAFA-79AC3B50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7" y="1702546"/>
            <a:ext cx="3635931" cy="2181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4DDA1-726C-4AAB-9DF0-0B3EB9AA1519}"/>
              </a:ext>
            </a:extLst>
          </p:cNvPr>
          <p:cNvSpPr txBox="1"/>
          <p:nvPr/>
        </p:nvSpPr>
        <p:spPr>
          <a:xfrm>
            <a:off x="901495" y="4012533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140F82-95BF-437D-9EE7-E3FD569A2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37" y="4789240"/>
            <a:ext cx="2533650" cy="110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FA477-AFF7-4BFE-B88A-46A8FB5D6F45}"/>
              </a:ext>
            </a:extLst>
          </p:cNvPr>
          <p:cNvSpPr txBox="1"/>
          <p:nvPr/>
        </p:nvSpPr>
        <p:spPr>
          <a:xfrm>
            <a:off x="1047489" y="6049909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92B72F-6834-41B0-BAA1-12C623B2E61A}"/>
              </a:ext>
            </a:extLst>
          </p:cNvPr>
          <p:cNvSpPr/>
          <p:nvPr/>
        </p:nvSpPr>
        <p:spPr>
          <a:xfrm>
            <a:off x="4298001" y="3889912"/>
            <a:ext cx="6927445" cy="220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C69240E-3E6F-4269-ACA9-BF532477596F}"/>
              </a:ext>
            </a:extLst>
          </p:cNvPr>
          <p:cNvSpPr/>
          <p:nvPr/>
        </p:nvSpPr>
        <p:spPr>
          <a:xfrm rot="1600159">
            <a:off x="1102134" y="5226219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39126-3251-4E6D-B32B-3A2EA4A61ED2}"/>
              </a:ext>
            </a:extLst>
          </p:cNvPr>
          <p:cNvSpPr txBox="1"/>
          <p:nvPr/>
        </p:nvSpPr>
        <p:spPr>
          <a:xfrm>
            <a:off x="6744395" y="441704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960034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선정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27925-5863-463B-8A78-744DEE3C90F4}"/>
              </a:ext>
            </a:extLst>
          </p:cNvPr>
          <p:cNvSpPr txBox="1"/>
          <p:nvPr/>
        </p:nvSpPr>
        <p:spPr>
          <a:xfrm>
            <a:off x="838200" y="1518944"/>
            <a:ext cx="1126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모델들이 정확도에서는 높은 점수를 보였지만 </a:t>
            </a:r>
            <a:r>
              <a:rPr lang="en-US" altLang="ko-KR" dirty="0"/>
              <a:t>precision, recall, F1 </a:t>
            </a:r>
            <a:r>
              <a:rPr lang="ko-KR" altLang="en-US" dirty="0"/>
              <a:t>점수에서 큰 차이를 보임</a:t>
            </a:r>
            <a:endParaRPr lang="en-US" altLang="ko-KR" dirty="0"/>
          </a:p>
          <a:p>
            <a:r>
              <a:rPr lang="en-US" altLang="ko-KR" dirty="0"/>
              <a:t>F1</a:t>
            </a:r>
            <a:r>
              <a:rPr lang="ko-KR" altLang="en-US" dirty="0"/>
              <a:t>을 중요 평가 지표로 하여 </a:t>
            </a:r>
            <a:r>
              <a:rPr lang="en-US" altLang="ko-KR" dirty="0"/>
              <a:t>F1 </a:t>
            </a:r>
            <a:r>
              <a:rPr lang="ko-KR" altLang="en-US" dirty="0"/>
              <a:t>수치가 가장 높게 나온 </a:t>
            </a:r>
            <a:r>
              <a:rPr lang="en-US" altLang="ko-KR" dirty="0" err="1"/>
              <a:t>GradientBoostingClassifier</a:t>
            </a:r>
            <a:r>
              <a:rPr lang="en-US" altLang="ko-KR" dirty="0"/>
              <a:t> </a:t>
            </a:r>
            <a:r>
              <a:rPr lang="ko-KR" altLang="en-US" dirty="0"/>
              <a:t>모델을 선택 하였음</a:t>
            </a:r>
          </a:p>
        </p:txBody>
      </p:sp>
    </p:spTree>
    <p:extLst>
      <p:ext uri="{BB962C8B-B14F-4D97-AF65-F5344CB8AC3E}">
        <p14:creationId xmlns:p14="http://schemas.microsoft.com/office/powerpoint/2010/main" val="11110171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722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EA885-6464-4A0D-9C0B-C6D90DC2D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설계 방향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AF4A60-34D6-4B7B-96F5-E0C814C7DA84}"/>
              </a:ext>
            </a:extLst>
          </p:cNvPr>
          <p:cNvSpPr txBox="1"/>
          <p:nvPr/>
        </p:nvSpPr>
        <p:spPr>
          <a:xfrm>
            <a:off x="838200" y="1490431"/>
            <a:ext cx="8183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실시간으로 수집되는 센서 데이터를 확인하고 예측 결과도 확인 가능한 구조가 필요</a:t>
            </a:r>
            <a:endParaRPr lang="en-US" altLang="ko-KR" dirty="0"/>
          </a:p>
          <a:p>
            <a:r>
              <a:rPr lang="ko-KR" altLang="en-US" dirty="0"/>
              <a:t>대시보드</a:t>
            </a:r>
            <a:r>
              <a:rPr lang="en-US" altLang="ko-KR" dirty="0"/>
              <a:t>(Dashboard) </a:t>
            </a:r>
            <a:r>
              <a:rPr lang="ko-KR" altLang="en-US" dirty="0"/>
              <a:t>형식의 페이지 구조 설계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61ADFE-DAFE-48B5-B46B-7AD920350105}"/>
              </a:ext>
            </a:extLst>
          </p:cNvPr>
          <p:cNvSpPr/>
          <p:nvPr/>
        </p:nvSpPr>
        <p:spPr>
          <a:xfrm>
            <a:off x="838200" y="2435703"/>
            <a:ext cx="10191244" cy="4175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7AE890-CD58-4BDB-B45A-3ED3EC05ECDE}"/>
              </a:ext>
            </a:extLst>
          </p:cNvPr>
          <p:cNvSpPr/>
          <p:nvPr/>
        </p:nvSpPr>
        <p:spPr>
          <a:xfrm>
            <a:off x="2435703" y="2573267"/>
            <a:ext cx="8423809" cy="30668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1C48CB-93C6-4D23-9618-8F4A3913CBD5}"/>
              </a:ext>
            </a:extLst>
          </p:cNvPr>
          <p:cNvSpPr/>
          <p:nvPr/>
        </p:nvSpPr>
        <p:spPr>
          <a:xfrm>
            <a:off x="2540899" y="2629912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E3FD3C-A012-4C1E-845C-CA582C251765}"/>
              </a:ext>
            </a:extLst>
          </p:cNvPr>
          <p:cNvSpPr/>
          <p:nvPr/>
        </p:nvSpPr>
        <p:spPr>
          <a:xfrm>
            <a:off x="2540899" y="4135030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316052-3AA8-4696-9F0A-7AEA8DB8B2F3}"/>
              </a:ext>
            </a:extLst>
          </p:cNvPr>
          <p:cNvSpPr/>
          <p:nvPr/>
        </p:nvSpPr>
        <p:spPr>
          <a:xfrm>
            <a:off x="6700205" y="4135030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E2C088-C8FA-405E-B2E1-941DA29CB690}"/>
              </a:ext>
            </a:extLst>
          </p:cNvPr>
          <p:cNvSpPr/>
          <p:nvPr/>
        </p:nvSpPr>
        <p:spPr>
          <a:xfrm>
            <a:off x="6700205" y="2629911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5DF952-C543-4516-9950-1671BDFA8D5D}"/>
              </a:ext>
            </a:extLst>
          </p:cNvPr>
          <p:cNvSpPr/>
          <p:nvPr/>
        </p:nvSpPr>
        <p:spPr>
          <a:xfrm>
            <a:off x="962952" y="2573268"/>
            <a:ext cx="1343277" cy="3075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F4D59E-8C15-461E-B6CF-6D10DFBA641E}"/>
              </a:ext>
            </a:extLst>
          </p:cNvPr>
          <p:cNvSpPr/>
          <p:nvPr/>
        </p:nvSpPr>
        <p:spPr>
          <a:xfrm>
            <a:off x="962952" y="5729161"/>
            <a:ext cx="9896560" cy="6797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3470B-C985-44C3-A932-B61E665879C2}"/>
              </a:ext>
            </a:extLst>
          </p:cNvPr>
          <p:cNvSpPr txBox="1"/>
          <p:nvPr/>
        </p:nvSpPr>
        <p:spPr>
          <a:xfrm>
            <a:off x="1077386" y="395036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기기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57613-F300-44C4-A356-6F7980562053}"/>
              </a:ext>
            </a:extLst>
          </p:cNvPr>
          <p:cNvSpPr txBox="1"/>
          <p:nvPr/>
        </p:nvSpPr>
        <p:spPr>
          <a:xfrm>
            <a:off x="4154018" y="315329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96EC2C-FB55-4521-94A0-5B7D5F253E33}"/>
              </a:ext>
            </a:extLst>
          </p:cNvPr>
          <p:cNvSpPr txBox="1"/>
          <p:nvPr/>
        </p:nvSpPr>
        <p:spPr>
          <a:xfrm>
            <a:off x="8394245" y="315329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2DB598-F123-43FE-A27F-C3FB648665B5}"/>
              </a:ext>
            </a:extLst>
          </p:cNvPr>
          <p:cNvSpPr txBox="1"/>
          <p:nvPr/>
        </p:nvSpPr>
        <p:spPr>
          <a:xfrm>
            <a:off x="8394245" y="465841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CF71A6-AAA0-4DCA-87F8-CDB1CA4BB912}"/>
              </a:ext>
            </a:extLst>
          </p:cNvPr>
          <p:cNvSpPr txBox="1"/>
          <p:nvPr/>
        </p:nvSpPr>
        <p:spPr>
          <a:xfrm>
            <a:off x="4154017" y="465841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FDF22A-3001-4D4D-AC6A-DAA1D90B0E86}"/>
              </a:ext>
            </a:extLst>
          </p:cNvPr>
          <p:cNvSpPr txBox="1"/>
          <p:nvPr/>
        </p:nvSpPr>
        <p:spPr>
          <a:xfrm>
            <a:off x="5645922" y="588436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708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838200" y="1467628"/>
            <a:ext cx="94963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상단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machineID</a:t>
            </a:r>
            <a:r>
              <a:rPr lang="en-US" altLang="ko-KR" dirty="0"/>
              <a:t>, model</a:t>
            </a:r>
            <a:r>
              <a:rPr lang="ko-KR" altLang="en-US" dirty="0"/>
              <a:t>명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 </a:t>
            </a:r>
            <a:r>
              <a:rPr lang="en-US" altLang="ko-KR" dirty="0"/>
              <a:t>: Machine</a:t>
            </a:r>
            <a:r>
              <a:rPr lang="ko-KR" altLang="en-US" dirty="0"/>
              <a:t>의 상태에 따른 색상 변화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초록색 </a:t>
            </a:r>
            <a:r>
              <a:rPr lang="en-US" altLang="ko-KR" dirty="0"/>
              <a:t>: </a:t>
            </a:r>
            <a:r>
              <a:rPr lang="ko-KR" altLang="en-US" dirty="0"/>
              <a:t>정상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노랑색 </a:t>
            </a:r>
            <a:r>
              <a:rPr lang="en-US" altLang="ko-KR" dirty="0"/>
              <a:t>: </a:t>
            </a:r>
            <a:r>
              <a:rPr lang="ko-KR" altLang="en-US" dirty="0"/>
              <a:t>에러 발생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빨강색 </a:t>
            </a:r>
            <a:r>
              <a:rPr lang="en-US" altLang="ko-KR" dirty="0"/>
              <a:t>: </a:t>
            </a:r>
            <a:r>
              <a:rPr lang="ko-KR" altLang="en-US" dirty="0"/>
              <a:t>고장 발생 예측 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하단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Comp</a:t>
            </a:r>
            <a:r>
              <a:rPr lang="ko-KR" altLang="en-US" dirty="0"/>
              <a:t>별 교체로부터 지난 시간을 상대적으로 비교하여 </a:t>
            </a:r>
            <a:r>
              <a:rPr lang="en-US" altLang="ko-KR" dirty="0"/>
              <a:t>bar</a:t>
            </a:r>
            <a:r>
              <a:rPr lang="ko-KR" altLang="en-US" dirty="0"/>
              <a:t>를 통해 표현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그래프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실시간 </a:t>
            </a:r>
            <a:r>
              <a:rPr lang="en-US" altLang="ko-KR" dirty="0"/>
              <a:t>Voltage, Rotate, Pressure, Vibration </a:t>
            </a:r>
            <a:r>
              <a:rPr lang="ko-KR" altLang="en-US" dirty="0"/>
              <a:t>측정 값 그래프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에러</a:t>
            </a:r>
            <a:r>
              <a:rPr lang="en-US" altLang="ko-KR" dirty="0"/>
              <a:t>, </a:t>
            </a:r>
            <a:r>
              <a:rPr lang="ko-KR" altLang="en-US" dirty="0"/>
              <a:t>고장 발생 시간 출력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고장 발생 시 빨강색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543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7976C-17B3-4595-B4F3-AB547F8D9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유지보수 방법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3B7C9-774E-4F2B-A80E-AB7C4C074FAA}"/>
              </a:ext>
            </a:extLst>
          </p:cNvPr>
          <p:cNvSpPr txBox="1"/>
          <p:nvPr/>
        </p:nvSpPr>
        <p:spPr>
          <a:xfrm>
            <a:off x="838200" y="1995413"/>
            <a:ext cx="3749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Breakdown Maintenance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2F86B-FB7A-43C0-A22F-AC960F3FE051}"/>
              </a:ext>
            </a:extLst>
          </p:cNvPr>
          <p:cNvSpPr txBox="1"/>
          <p:nvPr/>
        </p:nvSpPr>
        <p:spPr>
          <a:xfrm>
            <a:off x="838200" y="3971167"/>
            <a:ext cx="3345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Preventive(Scheduled)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78BAB-3CA1-487F-A839-738DFEC3155B}"/>
              </a:ext>
            </a:extLst>
          </p:cNvPr>
          <p:cNvSpPr txBox="1"/>
          <p:nvPr/>
        </p:nvSpPr>
        <p:spPr>
          <a:xfrm>
            <a:off x="6456307" y="2634683"/>
            <a:ext cx="350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Predictive Maintenance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9233E-89A7-47DA-910D-C5C27BF75090}"/>
              </a:ext>
            </a:extLst>
          </p:cNvPr>
          <p:cNvSpPr txBox="1"/>
          <p:nvPr/>
        </p:nvSpPr>
        <p:spPr>
          <a:xfrm>
            <a:off x="838200" y="2457078"/>
            <a:ext cx="48974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사후 정비 방식</a:t>
            </a:r>
            <a:endParaRPr lang="en-US" altLang="ko-KR" dirty="0"/>
          </a:p>
          <a:p>
            <a:r>
              <a:rPr lang="ko-KR" altLang="en-US" dirty="0"/>
              <a:t>이미 발생한 고장을 처리하는 방식</a:t>
            </a:r>
            <a:endParaRPr lang="en-US" altLang="ko-KR" dirty="0"/>
          </a:p>
          <a:p>
            <a:r>
              <a:rPr lang="ko-KR" altLang="en-US" dirty="0"/>
              <a:t>예측 불가능한 설비 중단</a:t>
            </a:r>
            <a:endParaRPr lang="en-US" altLang="ko-KR" dirty="0"/>
          </a:p>
          <a:p>
            <a:r>
              <a:rPr lang="ko-KR" altLang="en-US" dirty="0"/>
              <a:t>대부분의 경우 다른 유지보수 방법보다 높은 비용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BBE9D-6FE6-4863-9195-17BDF99D9A7C}"/>
              </a:ext>
            </a:extLst>
          </p:cNvPr>
          <p:cNvSpPr txBox="1"/>
          <p:nvPr/>
        </p:nvSpPr>
        <p:spPr>
          <a:xfrm>
            <a:off x="838200" y="4432832"/>
            <a:ext cx="4616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사전 정비 방식</a:t>
            </a:r>
            <a:endParaRPr lang="en-US" altLang="ko-KR" dirty="0"/>
          </a:p>
          <a:p>
            <a:r>
              <a:rPr lang="ko-KR" altLang="en-US" dirty="0"/>
              <a:t>축적된 데이터를 기반으로 정기적인 유지 보수</a:t>
            </a:r>
            <a:endParaRPr lang="en-US" altLang="ko-KR" dirty="0"/>
          </a:p>
          <a:p>
            <a:r>
              <a:rPr lang="ko-KR" altLang="en-US" dirty="0"/>
              <a:t>시간 기반으로 정기적인 설비 중단</a:t>
            </a:r>
            <a:endParaRPr lang="en-US" altLang="ko-KR" dirty="0"/>
          </a:p>
          <a:p>
            <a:r>
              <a:rPr lang="ko-KR" altLang="en-US" dirty="0"/>
              <a:t>과잉 정비</a:t>
            </a:r>
            <a:r>
              <a:rPr lang="en-US" altLang="ko-KR" dirty="0"/>
              <a:t>(Over Maintenance) </a:t>
            </a:r>
            <a:r>
              <a:rPr lang="ko-KR" altLang="en-US" dirty="0"/>
              <a:t>가능성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24E37-748B-47FF-BB15-BA03ACC0A860}"/>
              </a:ext>
            </a:extLst>
          </p:cNvPr>
          <p:cNvSpPr txBox="1"/>
          <p:nvPr/>
        </p:nvSpPr>
        <p:spPr>
          <a:xfrm>
            <a:off x="6456307" y="3096348"/>
            <a:ext cx="57198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사전 정비 방식</a:t>
            </a:r>
            <a:endParaRPr lang="en-US" altLang="ko-KR" dirty="0"/>
          </a:p>
          <a:p>
            <a:r>
              <a:rPr lang="ko-KR" altLang="en-US" dirty="0"/>
              <a:t>장비 상태를 모니터링하여 </a:t>
            </a:r>
            <a:r>
              <a:rPr lang="ko-KR" altLang="en-US" dirty="0" err="1"/>
              <a:t>비정기적인</a:t>
            </a:r>
            <a:r>
              <a:rPr lang="ko-KR" altLang="en-US" dirty="0"/>
              <a:t> 유지 보수</a:t>
            </a:r>
            <a:endParaRPr lang="en-US" altLang="ko-KR" dirty="0"/>
          </a:p>
          <a:p>
            <a:r>
              <a:rPr lang="ko-KR" altLang="en-US" dirty="0"/>
              <a:t>상태 기반으로 필요 시 설비 중단</a:t>
            </a:r>
            <a:endParaRPr lang="en-US" altLang="ko-KR" dirty="0"/>
          </a:p>
          <a:p>
            <a:r>
              <a:rPr lang="ko-KR" altLang="en-US" dirty="0"/>
              <a:t>고장을 예측하면서</a:t>
            </a:r>
            <a:r>
              <a:rPr lang="en-US" altLang="ko-KR" dirty="0"/>
              <a:t>, </a:t>
            </a:r>
            <a:r>
              <a:rPr lang="ko-KR" altLang="en-US" dirty="0"/>
              <a:t>과잉 정비도 완화할 수 있는 방법</a:t>
            </a:r>
            <a:endParaRPr lang="en-US" altLang="ko-KR" dirty="0"/>
          </a:p>
          <a:p>
            <a:r>
              <a:rPr lang="ko-KR" altLang="en-US" dirty="0"/>
              <a:t>안정적인 센서와 클라우드</a:t>
            </a:r>
            <a:r>
              <a:rPr lang="en-US" altLang="ko-KR" dirty="0"/>
              <a:t> </a:t>
            </a:r>
            <a:r>
              <a:rPr lang="ko-KR" altLang="en-US" dirty="0"/>
              <a:t>컴퓨팅</a:t>
            </a:r>
            <a:r>
              <a:rPr lang="en-US" altLang="ko-KR" dirty="0"/>
              <a:t>(or </a:t>
            </a:r>
            <a:r>
              <a:rPr lang="ko-KR" altLang="en-US" dirty="0" err="1"/>
              <a:t>엣지</a:t>
            </a:r>
            <a:r>
              <a:rPr lang="ko-KR" altLang="en-US" dirty="0"/>
              <a:t> 컴퓨팅</a:t>
            </a:r>
            <a:r>
              <a:rPr lang="en-US" altLang="ko-KR" dirty="0"/>
              <a:t>)</a:t>
            </a:r>
            <a:r>
              <a:rPr lang="ko-KR" altLang="en-US" dirty="0"/>
              <a:t>이 필요</a:t>
            </a:r>
            <a:endParaRPr lang="en-US" altLang="ko-KR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1E24F0-3AC4-4AC2-8807-58E93C95CD59}"/>
              </a:ext>
            </a:extLst>
          </p:cNvPr>
          <p:cNvCxnSpPr/>
          <p:nvPr/>
        </p:nvCxnSpPr>
        <p:spPr>
          <a:xfrm>
            <a:off x="6096000" y="1628941"/>
            <a:ext cx="0" cy="45234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850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355550-9F9C-421F-9E6A-425346D2BB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5142"/>
          <a:stretch/>
        </p:blipFill>
        <p:spPr>
          <a:xfrm>
            <a:off x="2239346" y="1448691"/>
            <a:ext cx="8700280" cy="480218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DE90BB5-16DC-48C4-95C7-D6E935DAA25C}"/>
              </a:ext>
            </a:extLst>
          </p:cNvPr>
          <p:cNvSpPr/>
          <p:nvPr/>
        </p:nvSpPr>
        <p:spPr>
          <a:xfrm>
            <a:off x="2379306" y="3257291"/>
            <a:ext cx="1278294" cy="1884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010E7-C8AF-4CE5-BA5D-5183AB30C67F}"/>
              </a:ext>
            </a:extLst>
          </p:cNvPr>
          <p:cNvSpPr txBox="1"/>
          <p:nvPr/>
        </p:nvSpPr>
        <p:spPr>
          <a:xfrm>
            <a:off x="506179" y="401501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부품 사용 기간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39706-CB7E-41C6-8C99-9B44FB504796}"/>
              </a:ext>
            </a:extLst>
          </p:cNvPr>
          <p:cNvSpPr txBox="1"/>
          <p:nvPr/>
        </p:nvSpPr>
        <p:spPr>
          <a:xfrm>
            <a:off x="946960" y="25471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기기 상태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A571D4-B07B-4E48-AC7B-C45A27A47706}"/>
              </a:ext>
            </a:extLst>
          </p:cNvPr>
          <p:cNvSpPr/>
          <p:nvPr/>
        </p:nvSpPr>
        <p:spPr>
          <a:xfrm>
            <a:off x="3760237" y="1913683"/>
            <a:ext cx="7179389" cy="3937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ACF5C-2877-4B27-BCC9-C4357937EC55}"/>
              </a:ext>
            </a:extLst>
          </p:cNvPr>
          <p:cNvSpPr txBox="1"/>
          <p:nvPr/>
        </p:nvSpPr>
        <p:spPr>
          <a:xfrm>
            <a:off x="11042263" y="2782668"/>
            <a:ext cx="106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센서</a:t>
            </a:r>
            <a:endParaRPr lang="en-US" altLang="ko-KR" dirty="0"/>
          </a:p>
          <a:p>
            <a:r>
              <a:rPr lang="ko-KR" altLang="en-US" dirty="0"/>
              <a:t>데이터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C97136-F87A-4217-BA8D-6C4C494B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 Page 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689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lask framework에 대한 이미지 검색결과">
            <a:extLst>
              <a:ext uri="{FF2B5EF4-FFF2-40B4-BE49-F238E27FC236}">
                <a16:creationId xmlns:a16="http://schemas.microsoft.com/office/drawing/2014/main" id="{E7BFF2BA-6BD1-4155-86A8-237F3229F9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6" r="19574"/>
          <a:stretch/>
        </p:blipFill>
        <p:spPr bwMode="auto">
          <a:xfrm>
            <a:off x="2127224" y="2688804"/>
            <a:ext cx="1677044" cy="20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tStrap에 대한 이미지 검색결과">
            <a:extLst>
              <a:ext uri="{FF2B5EF4-FFF2-40B4-BE49-F238E27FC236}">
                <a16:creationId xmlns:a16="http://schemas.microsoft.com/office/drawing/2014/main" id="{FDEA9ECA-B51A-4B33-B0BA-9A23398A7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260" y="1583776"/>
            <a:ext cx="1915233" cy="161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Query에 대한 이미지 검색결과">
            <a:extLst>
              <a:ext uri="{FF2B5EF4-FFF2-40B4-BE49-F238E27FC236}">
                <a16:creationId xmlns:a16="http://schemas.microsoft.com/office/drawing/2014/main" id="{2D9ECF15-A855-4272-BA51-F3431F64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392" y="2563100"/>
            <a:ext cx="1758887" cy="175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lboard.js에 대한 이미지 검색결과">
            <a:extLst>
              <a:ext uri="{FF2B5EF4-FFF2-40B4-BE49-F238E27FC236}">
                <a16:creationId xmlns:a16="http://schemas.microsoft.com/office/drawing/2014/main" id="{F781A44F-AF99-4481-9549-54F0E30E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734" y="4371249"/>
            <a:ext cx="3650669" cy="84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AB28E29-CE4D-496F-B743-4AC99947A032}"/>
              </a:ext>
            </a:extLst>
          </p:cNvPr>
          <p:cNvSpPr/>
          <p:nvPr/>
        </p:nvSpPr>
        <p:spPr>
          <a:xfrm>
            <a:off x="4170628" y="2752072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2FEEBDF-E93B-4E14-AED4-143BC8D3829E}"/>
              </a:ext>
            </a:extLst>
          </p:cNvPr>
          <p:cNvSpPr/>
          <p:nvPr/>
        </p:nvSpPr>
        <p:spPr>
          <a:xfrm rot="10800000">
            <a:off x="4170628" y="3550445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FD2223D-9836-4846-AEF2-C714190F960F}"/>
              </a:ext>
            </a:extLst>
          </p:cNvPr>
          <p:cNvSpPr/>
          <p:nvPr/>
        </p:nvSpPr>
        <p:spPr>
          <a:xfrm rot="20196644">
            <a:off x="7399295" y="2532672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B44E37F-CE31-42B2-B0DE-966C2ABE1B91}"/>
              </a:ext>
            </a:extLst>
          </p:cNvPr>
          <p:cNvSpPr/>
          <p:nvPr/>
        </p:nvSpPr>
        <p:spPr>
          <a:xfrm rot="900000">
            <a:off x="7404289" y="3929175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4" name="Picture 10" descr="JSON logo에 대한 이미지 검색결과">
            <a:extLst>
              <a:ext uri="{FF2B5EF4-FFF2-40B4-BE49-F238E27FC236}">
                <a16:creationId xmlns:a16="http://schemas.microsoft.com/office/drawing/2014/main" id="{B2E1EDB9-72BD-4788-8B4D-9AF1B4D73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8" b="34261"/>
          <a:stretch/>
        </p:blipFill>
        <p:spPr bwMode="auto">
          <a:xfrm>
            <a:off x="38488" y="1247658"/>
            <a:ext cx="3113607" cy="106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SV file logo free에 대한 이미지 검색결과">
            <a:extLst>
              <a:ext uri="{FF2B5EF4-FFF2-40B4-BE49-F238E27FC236}">
                <a16:creationId xmlns:a16="http://schemas.microsoft.com/office/drawing/2014/main" id="{E75C80AC-9E2B-4385-ABCE-D66EC5E69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6" y="4593868"/>
            <a:ext cx="1559560" cy="15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C1D26DB-959F-4CE2-9AA3-1394EAC94DE9}"/>
              </a:ext>
            </a:extLst>
          </p:cNvPr>
          <p:cNvSpPr/>
          <p:nvPr/>
        </p:nvSpPr>
        <p:spPr>
          <a:xfrm rot="2954135">
            <a:off x="1360667" y="2449046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30EA088-AC15-4A07-991F-5F5FDEF1163D}"/>
              </a:ext>
            </a:extLst>
          </p:cNvPr>
          <p:cNvSpPr/>
          <p:nvPr/>
        </p:nvSpPr>
        <p:spPr>
          <a:xfrm rot="18785472">
            <a:off x="1255735" y="4147215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DCD15-0F13-49BE-B1D3-829C35B7AE4D}"/>
              </a:ext>
            </a:extLst>
          </p:cNvPr>
          <p:cNvSpPr txBox="1"/>
          <p:nvPr/>
        </p:nvSpPr>
        <p:spPr>
          <a:xfrm>
            <a:off x="4170627" y="314136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POST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62558-D3E0-4C5B-90C2-DBD877E0242C}"/>
              </a:ext>
            </a:extLst>
          </p:cNvPr>
          <p:cNvSpPr txBox="1"/>
          <p:nvPr/>
        </p:nvSpPr>
        <p:spPr>
          <a:xfrm>
            <a:off x="7477041" y="324433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AJAX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6A9FF-C063-4944-A59D-26B8551CA1EE}"/>
              </a:ext>
            </a:extLst>
          </p:cNvPr>
          <p:cNvSpPr txBox="1"/>
          <p:nvPr/>
        </p:nvSpPr>
        <p:spPr>
          <a:xfrm>
            <a:off x="1326629" y="3105834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File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I/O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B8D00778-1DFA-4BEA-8C0E-FF25B14C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Frontend &amp; Backend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205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Jetson Nano </a:t>
            </a:r>
            <a:r>
              <a:rPr lang="ko-KR" altLang="en-US" dirty="0"/>
              <a:t>에서 동작 사진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59474E-703F-464B-AA77-F3799EBBA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0345"/>
            <a:ext cx="6096000" cy="2963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993851-2BA6-4B6A-98EF-A5C17342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0345"/>
            <a:ext cx="6096000" cy="29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2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정상 상태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A7B13D-DCEC-43F2-A8B1-3A1107AB5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60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발생 </a:t>
            </a:r>
            <a:r>
              <a:rPr lang="ko-KR" altLang="en-US" dirty="0" err="1"/>
              <a:t>예측시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54581F-9FF3-4434-B5BF-B4800E017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6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</a:t>
            </a:r>
            <a:r>
              <a:rPr lang="en-US" altLang="ko-KR" dirty="0"/>
              <a:t>-&gt; </a:t>
            </a:r>
            <a:r>
              <a:rPr lang="ko-KR" altLang="en-US" dirty="0"/>
              <a:t>정상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72BDB0-D93E-4760-B3E4-326B559F7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35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에러 발생시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83572-33C8-45E0-AE14-DCE1C0F6B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6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18303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826366"/>
          </a:xfrm>
        </p:spPr>
        <p:txBody>
          <a:bodyPr/>
          <a:lstStyle/>
          <a:p>
            <a:r>
              <a:rPr lang="en-US" altLang="ko-KR" dirty="0"/>
              <a:t>Machines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ADBFDC-3560-48C1-9A25-38C8438E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1168"/>
            <a:ext cx="5899347" cy="37463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419349-C780-4A9C-B581-760B128C1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293" y="1755971"/>
            <a:ext cx="6298902" cy="419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C519F-1C97-4C76-818C-F3610150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Machines </a:t>
            </a:r>
            <a:r>
              <a:rPr lang="ko-KR" altLang="en-US" dirty="0"/>
              <a:t>모델 별 개수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C83343-67DF-426F-AA6B-BA4DA724A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460237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55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Telemetry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E91FEB-BD9D-45F0-9F40-4E84C918F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7" y="2533380"/>
            <a:ext cx="5552248" cy="23154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D1381D-3311-4E87-9234-E092B82C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84" y="2533380"/>
            <a:ext cx="46386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43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사용자 지정 3">
      <a:majorFont>
        <a:latin typeface="나눔고딕 ExtraBold"/>
        <a:ea typeface="나눔고딕 ExtraBold"/>
        <a:cs typeface=""/>
      </a:majorFont>
      <a:minorFont>
        <a:latin typeface="나눔고딕 ExtraBold"/>
        <a:ea typeface="나눔고딕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846</TotalTime>
  <Words>858</Words>
  <Application>Microsoft Office PowerPoint</Application>
  <PresentationFormat>와이드스크린</PresentationFormat>
  <Paragraphs>184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9" baseType="lpstr">
      <vt:lpstr>나눔고딕 ExtraBold</vt:lpstr>
      <vt:lpstr>Arial</vt:lpstr>
      <vt:lpstr>Office 테마</vt:lpstr>
      <vt:lpstr>Predictive Maintenance with ML</vt:lpstr>
      <vt:lpstr>PowerPoint 프레젠테이션</vt:lpstr>
      <vt:lpstr>개요</vt:lpstr>
      <vt:lpstr>주제 선정 배경</vt:lpstr>
      <vt:lpstr>유지보수 방법 비교</vt:lpstr>
      <vt:lpstr>데이터 분석</vt:lpstr>
      <vt:lpstr>Machines 데이터 정보 </vt:lpstr>
      <vt:lpstr>Machines 모델 별 개수</vt:lpstr>
      <vt:lpstr>Telemetry 데이터 정보 </vt:lpstr>
      <vt:lpstr>Telemety 이상치, 결측치</vt:lpstr>
      <vt:lpstr>Telemety : machine1 센서 데이터</vt:lpstr>
      <vt:lpstr>Telemety : machine2 센서 데이터</vt:lpstr>
      <vt:lpstr>Errors 데이터 정보 </vt:lpstr>
      <vt:lpstr>Error 타입 별 발생 횟수</vt:lpstr>
      <vt:lpstr>Failures 데이터 정보 </vt:lpstr>
      <vt:lpstr>Machine별 고장 횟수</vt:lpstr>
      <vt:lpstr>Maint 데이터 정보 </vt:lpstr>
      <vt:lpstr>Maint : Comp 별 교체 횟수</vt:lpstr>
      <vt:lpstr>Maint : machine 별 comp 교체 횟수</vt:lpstr>
      <vt:lpstr>데이터 전처리</vt:lpstr>
      <vt:lpstr>데이터 전처리 : telemetry</vt:lpstr>
      <vt:lpstr>데이터 전처리 : errors</vt:lpstr>
      <vt:lpstr>데이터 전처리 : maint</vt:lpstr>
      <vt:lpstr>데이터 전처리 : machines</vt:lpstr>
      <vt:lpstr>데이터 전처리 : failures</vt:lpstr>
      <vt:lpstr>데이터 전처리 결과 </vt:lpstr>
      <vt:lpstr>Features 데이터 정보 </vt:lpstr>
      <vt:lpstr>features : 결측치, 이상치 확인</vt:lpstr>
      <vt:lpstr>Features : machine1 센서데이터 </vt:lpstr>
      <vt:lpstr>Features : machine1 센서데이터2</vt:lpstr>
      <vt:lpstr>Features : 연식에 따른 고장 횟수</vt:lpstr>
      <vt:lpstr>Train, Validation, Test 분류</vt:lpstr>
      <vt:lpstr>Test data 모델별로 분류 후 machine별로 분류</vt:lpstr>
      <vt:lpstr>모델 학습 및 선정</vt:lpstr>
      <vt:lpstr>4개의 모델에 대해 learning_curve</vt:lpstr>
      <vt:lpstr>4개의 모델에 대해 learning_curve</vt:lpstr>
      <vt:lpstr>learning_curve 결과</vt:lpstr>
      <vt:lpstr>모델 학습</vt:lpstr>
      <vt:lpstr>모델 평가 : 평가 데이터/모델 불러오기 </vt:lpstr>
      <vt:lpstr>모델 평가 : 데이터 예측 / 중요 features 출력</vt:lpstr>
      <vt:lpstr>모델 평가 : 평가 / 평가 결과 저장</vt:lpstr>
      <vt:lpstr>LogisticRegression 평가 결과</vt:lpstr>
      <vt:lpstr>LinearSVC 평가 결과</vt:lpstr>
      <vt:lpstr>RandomForest 평가 결과</vt:lpstr>
      <vt:lpstr>GradientBoostingClassifier 평가 결과</vt:lpstr>
      <vt:lpstr>모델 선정</vt:lpstr>
      <vt:lpstr>UI</vt:lpstr>
      <vt:lpstr>UI 설계 방향</vt:lpstr>
      <vt:lpstr>UI</vt:lpstr>
      <vt:lpstr>WEB Page UI</vt:lpstr>
      <vt:lpstr>Frontend &amp; Backend</vt:lpstr>
      <vt:lpstr>Jetson Nano 에서 동작 사진</vt:lpstr>
      <vt:lpstr>동작 사진(정상 상태)</vt:lpstr>
      <vt:lpstr>동작 사진(고장 발생 예측시)</vt:lpstr>
      <vt:lpstr>동작 사진(고장 -&gt; 정상)</vt:lpstr>
      <vt:lpstr>동작 사진(에러 발생시)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Telemety 이상치, 결측치</dc:title>
  <dc:creator>mintae</dc:creator>
  <cp:lastModifiedBy>user</cp:lastModifiedBy>
  <cp:revision>136</cp:revision>
  <dcterms:created xsi:type="dcterms:W3CDTF">2019-12-06T04:49:18Z</dcterms:created>
  <dcterms:modified xsi:type="dcterms:W3CDTF">2019-12-10T02:40:12Z</dcterms:modified>
</cp:coreProperties>
</file>